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69" r:id="rId6"/>
    <p:sldId id="260" r:id="rId7"/>
    <p:sldId id="261" r:id="rId8"/>
    <p:sldId id="262" r:id="rId9"/>
    <p:sldId id="263" r:id="rId10"/>
    <p:sldId id="264" r:id="rId11"/>
    <p:sldId id="265" r:id="rId12"/>
    <p:sldId id="266" r:id="rId13"/>
    <p:sldId id="267" r:id="rId14"/>
    <p:sldId id="268" r:id="rId15"/>
    <p:sldId id="270" r:id="rId16"/>
    <p:sldId id="271" r:id="rId17"/>
    <p:sldId id="272" r:id="rId18"/>
    <p:sldId id="274" r:id="rId19"/>
    <p:sldId id="275" r:id="rId20"/>
    <p:sldId id="276" r:id="rId21"/>
    <p:sldId id="277" r:id="rId22"/>
    <p:sldId id="278" r:id="rId23"/>
    <p:sldId id="273" r:id="rId2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0" d="100"/>
          <a:sy n="80" d="100"/>
        </p:scale>
        <p:origin x="682"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22691A-49BD-4D06-9896-D29AA602E22F}" type="datetimeFigureOut">
              <a:rPr lang="ru-RU" smtClean="0"/>
              <a:t>07.12.2024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C56D86-9AB8-47EF-843D-CC43BC62D6E7}" type="slidenum">
              <a:rPr lang="ru-RU" smtClean="0"/>
              <a:t>‹#›</a:t>
            </a:fld>
            <a:endParaRPr lang="ru-RU"/>
          </a:p>
        </p:txBody>
      </p:sp>
    </p:spTree>
    <p:extLst>
      <p:ext uri="{BB962C8B-B14F-4D97-AF65-F5344CB8AC3E}">
        <p14:creationId xmlns:p14="http://schemas.microsoft.com/office/powerpoint/2010/main" val="2980170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3</a:t>
            </a:fld>
            <a:endParaRPr lang="ru-RU"/>
          </a:p>
        </p:txBody>
      </p:sp>
    </p:spTree>
    <p:extLst>
      <p:ext uri="{BB962C8B-B14F-4D97-AF65-F5344CB8AC3E}">
        <p14:creationId xmlns:p14="http://schemas.microsoft.com/office/powerpoint/2010/main" val="4010575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15</a:t>
            </a:fld>
            <a:endParaRPr lang="ru-RU"/>
          </a:p>
        </p:txBody>
      </p:sp>
    </p:spTree>
    <p:extLst>
      <p:ext uri="{BB962C8B-B14F-4D97-AF65-F5344CB8AC3E}">
        <p14:creationId xmlns:p14="http://schemas.microsoft.com/office/powerpoint/2010/main" val="3309495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16</a:t>
            </a:fld>
            <a:endParaRPr lang="ru-RU"/>
          </a:p>
        </p:txBody>
      </p:sp>
    </p:spTree>
    <p:extLst>
      <p:ext uri="{BB962C8B-B14F-4D97-AF65-F5344CB8AC3E}">
        <p14:creationId xmlns:p14="http://schemas.microsoft.com/office/powerpoint/2010/main" val="1558394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17</a:t>
            </a:fld>
            <a:endParaRPr lang="ru-RU"/>
          </a:p>
        </p:txBody>
      </p:sp>
    </p:spTree>
    <p:extLst>
      <p:ext uri="{BB962C8B-B14F-4D97-AF65-F5344CB8AC3E}">
        <p14:creationId xmlns:p14="http://schemas.microsoft.com/office/powerpoint/2010/main" val="1793188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18</a:t>
            </a:fld>
            <a:endParaRPr lang="ru-RU"/>
          </a:p>
        </p:txBody>
      </p:sp>
    </p:spTree>
    <p:extLst>
      <p:ext uri="{BB962C8B-B14F-4D97-AF65-F5344CB8AC3E}">
        <p14:creationId xmlns:p14="http://schemas.microsoft.com/office/powerpoint/2010/main" val="3380981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20</a:t>
            </a:fld>
            <a:endParaRPr lang="ru-RU"/>
          </a:p>
        </p:txBody>
      </p:sp>
    </p:spTree>
    <p:extLst>
      <p:ext uri="{BB962C8B-B14F-4D97-AF65-F5344CB8AC3E}">
        <p14:creationId xmlns:p14="http://schemas.microsoft.com/office/powerpoint/2010/main" val="2428956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21</a:t>
            </a:fld>
            <a:endParaRPr lang="ru-RU"/>
          </a:p>
        </p:txBody>
      </p:sp>
    </p:spTree>
    <p:extLst>
      <p:ext uri="{BB962C8B-B14F-4D97-AF65-F5344CB8AC3E}">
        <p14:creationId xmlns:p14="http://schemas.microsoft.com/office/powerpoint/2010/main" val="95495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22</a:t>
            </a:fld>
            <a:endParaRPr lang="ru-RU"/>
          </a:p>
        </p:txBody>
      </p:sp>
    </p:spTree>
    <p:extLst>
      <p:ext uri="{BB962C8B-B14F-4D97-AF65-F5344CB8AC3E}">
        <p14:creationId xmlns:p14="http://schemas.microsoft.com/office/powerpoint/2010/main" val="1294067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4</a:t>
            </a:fld>
            <a:endParaRPr lang="ru-RU"/>
          </a:p>
        </p:txBody>
      </p:sp>
    </p:spTree>
    <p:extLst>
      <p:ext uri="{BB962C8B-B14F-4D97-AF65-F5344CB8AC3E}">
        <p14:creationId xmlns:p14="http://schemas.microsoft.com/office/powerpoint/2010/main" val="2584435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6</a:t>
            </a:fld>
            <a:endParaRPr lang="ru-RU"/>
          </a:p>
        </p:txBody>
      </p:sp>
    </p:spTree>
    <p:extLst>
      <p:ext uri="{BB962C8B-B14F-4D97-AF65-F5344CB8AC3E}">
        <p14:creationId xmlns:p14="http://schemas.microsoft.com/office/powerpoint/2010/main" val="3178418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7</a:t>
            </a:fld>
            <a:endParaRPr lang="ru-RU"/>
          </a:p>
        </p:txBody>
      </p:sp>
    </p:spTree>
    <p:extLst>
      <p:ext uri="{BB962C8B-B14F-4D97-AF65-F5344CB8AC3E}">
        <p14:creationId xmlns:p14="http://schemas.microsoft.com/office/powerpoint/2010/main" val="994636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8</a:t>
            </a:fld>
            <a:endParaRPr lang="ru-RU"/>
          </a:p>
        </p:txBody>
      </p:sp>
    </p:spTree>
    <p:extLst>
      <p:ext uri="{BB962C8B-B14F-4D97-AF65-F5344CB8AC3E}">
        <p14:creationId xmlns:p14="http://schemas.microsoft.com/office/powerpoint/2010/main" val="1155580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9</a:t>
            </a:fld>
            <a:endParaRPr lang="ru-RU"/>
          </a:p>
        </p:txBody>
      </p:sp>
    </p:spTree>
    <p:extLst>
      <p:ext uri="{BB962C8B-B14F-4D97-AF65-F5344CB8AC3E}">
        <p14:creationId xmlns:p14="http://schemas.microsoft.com/office/powerpoint/2010/main" val="2094862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10</a:t>
            </a:fld>
            <a:endParaRPr lang="ru-RU"/>
          </a:p>
        </p:txBody>
      </p:sp>
    </p:spTree>
    <p:extLst>
      <p:ext uri="{BB962C8B-B14F-4D97-AF65-F5344CB8AC3E}">
        <p14:creationId xmlns:p14="http://schemas.microsoft.com/office/powerpoint/2010/main" val="1837865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11</a:t>
            </a:fld>
            <a:endParaRPr lang="ru-RU"/>
          </a:p>
        </p:txBody>
      </p:sp>
    </p:spTree>
    <p:extLst>
      <p:ext uri="{BB962C8B-B14F-4D97-AF65-F5344CB8AC3E}">
        <p14:creationId xmlns:p14="http://schemas.microsoft.com/office/powerpoint/2010/main" val="1969385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D55945D-F44B-485A-BBFA-7D2FD5502600}" type="slidenum">
              <a:rPr lang="ru-RU" smtClean="0"/>
              <a:t>12</a:t>
            </a:fld>
            <a:endParaRPr lang="ru-RU"/>
          </a:p>
        </p:txBody>
      </p:sp>
    </p:spTree>
    <p:extLst>
      <p:ext uri="{BB962C8B-B14F-4D97-AF65-F5344CB8AC3E}">
        <p14:creationId xmlns:p14="http://schemas.microsoft.com/office/powerpoint/2010/main" val="4054245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C36EBD76-8DD5-4E18-9385-397BC5B85000}" type="datetimeFigureOut">
              <a:rPr lang="ru-RU" smtClean="0"/>
              <a:t>07.12.2024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05D6F50-7104-4885-B7F8-43221D175D56}" type="slidenum">
              <a:rPr lang="ru-RU" smtClean="0"/>
              <a:t>‹#›</a:t>
            </a:fld>
            <a:endParaRPr lang="ru-RU"/>
          </a:p>
        </p:txBody>
      </p:sp>
    </p:spTree>
    <p:extLst>
      <p:ext uri="{BB962C8B-B14F-4D97-AF65-F5344CB8AC3E}">
        <p14:creationId xmlns:p14="http://schemas.microsoft.com/office/powerpoint/2010/main" val="3463636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36EBD76-8DD5-4E18-9385-397BC5B85000}" type="datetimeFigureOut">
              <a:rPr lang="ru-RU" smtClean="0"/>
              <a:t>07.12.2024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05D6F50-7104-4885-B7F8-43221D175D56}" type="slidenum">
              <a:rPr lang="ru-RU" smtClean="0"/>
              <a:t>‹#›</a:t>
            </a:fld>
            <a:endParaRPr lang="ru-RU"/>
          </a:p>
        </p:txBody>
      </p:sp>
    </p:spTree>
    <p:extLst>
      <p:ext uri="{BB962C8B-B14F-4D97-AF65-F5344CB8AC3E}">
        <p14:creationId xmlns:p14="http://schemas.microsoft.com/office/powerpoint/2010/main" val="515104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36EBD76-8DD5-4E18-9385-397BC5B85000}" type="datetimeFigureOut">
              <a:rPr lang="ru-RU" smtClean="0"/>
              <a:t>07.12.2024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05D6F50-7104-4885-B7F8-43221D175D56}" type="slidenum">
              <a:rPr lang="ru-RU" smtClean="0"/>
              <a:t>‹#›</a:t>
            </a:fld>
            <a:endParaRPr lang="ru-RU"/>
          </a:p>
        </p:txBody>
      </p:sp>
    </p:spTree>
    <p:extLst>
      <p:ext uri="{BB962C8B-B14F-4D97-AF65-F5344CB8AC3E}">
        <p14:creationId xmlns:p14="http://schemas.microsoft.com/office/powerpoint/2010/main" val="2163961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36EBD76-8DD5-4E18-9385-397BC5B85000}" type="datetimeFigureOut">
              <a:rPr lang="ru-RU" smtClean="0"/>
              <a:t>07.12.2024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05D6F50-7104-4885-B7F8-43221D175D56}" type="slidenum">
              <a:rPr lang="ru-RU" smtClean="0"/>
              <a:t>‹#›</a:t>
            </a:fld>
            <a:endParaRPr lang="ru-RU"/>
          </a:p>
        </p:txBody>
      </p:sp>
    </p:spTree>
    <p:extLst>
      <p:ext uri="{BB962C8B-B14F-4D97-AF65-F5344CB8AC3E}">
        <p14:creationId xmlns:p14="http://schemas.microsoft.com/office/powerpoint/2010/main" val="1925582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C36EBD76-8DD5-4E18-9385-397BC5B85000}" type="datetimeFigureOut">
              <a:rPr lang="ru-RU" smtClean="0"/>
              <a:t>07.12.2024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05D6F50-7104-4885-B7F8-43221D175D56}" type="slidenum">
              <a:rPr lang="ru-RU" smtClean="0"/>
              <a:t>‹#›</a:t>
            </a:fld>
            <a:endParaRPr lang="ru-RU"/>
          </a:p>
        </p:txBody>
      </p:sp>
    </p:spTree>
    <p:extLst>
      <p:ext uri="{BB962C8B-B14F-4D97-AF65-F5344CB8AC3E}">
        <p14:creationId xmlns:p14="http://schemas.microsoft.com/office/powerpoint/2010/main" val="3472890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C36EBD76-8DD5-4E18-9385-397BC5B85000}" type="datetimeFigureOut">
              <a:rPr lang="ru-RU" smtClean="0"/>
              <a:t>07.12.2024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05D6F50-7104-4885-B7F8-43221D175D56}" type="slidenum">
              <a:rPr lang="ru-RU" smtClean="0"/>
              <a:t>‹#›</a:t>
            </a:fld>
            <a:endParaRPr lang="ru-RU"/>
          </a:p>
        </p:txBody>
      </p:sp>
    </p:spTree>
    <p:extLst>
      <p:ext uri="{BB962C8B-B14F-4D97-AF65-F5344CB8AC3E}">
        <p14:creationId xmlns:p14="http://schemas.microsoft.com/office/powerpoint/2010/main" val="1556139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C36EBD76-8DD5-4E18-9385-397BC5B85000}" type="datetimeFigureOut">
              <a:rPr lang="ru-RU" smtClean="0"/>
              <a:t>07.12.2024</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305D6F50-7104-4885-B7F8-43221D175D56}" type="slidenum">
              <a:rPr lang="ru-RU" smtClean="0"/>
              <a:t>‹#›</a:t>
            </a:fld>
            <a:endParaRPr lang="ru-RU"/>
          </a:p>
        </p:txBody>
      </p:sp>
    </p:spTree>
    <p:extLst>
      <p:ext uri="{BB962C8B-B14F-4D97-AF65-F5344CB8AC3E}">
        <p14:creationId xmlns:p14="http://schemas.microsoft.com/office/powerpoint/2010/main" val="764508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C36EBD76-8DD5-4E18-9385-397BC5B85000}" type="datetimeFigureOut">
              <a:rPr lang="ru-RU" smtClean="0"/>
              <a:t>07.12.2024</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305D6F50-7104-4885-B7F8-43221D175D56}" type="slidenum">
              <a:rPr lang="ru-RU" smtClean="0"/>
              <a:t>‹#›</a:t>
            </a:fld>
            <a:endParaRPr lang="ru-RU"/>
          </a:p>
        </p:txBody>
      </p:sp>
    </p:spTree>
    <p:extLst>
      <p:ext uri="{BB962C8B-B14F-4D97-AF65-F5344CB8AC3E}">
        <p14:creationId xmlns:p14="http://schemas.microsoft.com/office/powerpoint/2010/main" val="1365041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C36EBD76-8DD5-4E18-9385-397BC5B85000}" type="datetimeFigureOut">
              <a:rPr lang="ru-RU" smtClean="0"/>
              <a:t>07.12.2024</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305D6F50-7104-4885-B7F8-43221D175D56}" type="slidenum">
              <a:rPr lang="ru-RU" smtClean="0"/>
              <a:t>‹#›</a:t>
            </a:fld>
            <a:endParaRPr lang="ru-RU"/>
          </a:p>
        </p:txBody>
      </p:sp>
    </p:spTree>
    <p:extLst>
      <p:ext uri="{BB962C8B-B14F-4D97-AF65-F5344CB8AC3E}">
        <p14:creationId xmlns:p14="http://schemas.microsoft.com/office/powerpoint/2010/main" val="3457552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C36EBD76-8DD5-4E18-9385-397BC5B85000}" type="datetimeFigureOut">
              <a:rPr lang="ru-RU" smtClean="0"/>
              <a:t>07.12.2024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05D6F50-7104-4885-B7F8-43221D175D56}" type="slidenum">
              <a:rPr lang="ru-RU" smtClean="0"/>
              <a:t>‹#›</a:t>
            </a:fld>
            <a:endParaRPr lang="ru-RU"/>
          </a:p>
        </p:txBody>
      </p:sp>
    </p:spTree>
    <p:extLst>
      <p:ext uri="{BB962C8B-B14F-4D97-AF65-F5344CB8AC3E}">
        <p14:creationId xmlns:p14="http://schemas.microsoft.com/office/powerpoint/2010/main" val="1503942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C36EBD76-8DD5-4E18-9385-397BC5B85000}" type="datetimeFigureOut">
              <a:rPr lang="ru-RU" smtClean="0"/>
              <a:t>07.12.2024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05D6F50-7104-4885-B7F8-43221D175D56}" type="slidenum">
              <a:rPr lang="ru-RU" smtClean="0"/>
              <a:t>‹#›</a:t>
            </a:fld>
            <a:endParaRPr lang="ru-RU"/>
          </a:p>
        </p:txBody>
      </p:sp>
    </p:spTree>
    <p:extLst>
      <p:ext uri="{BB962C8B-B14F-4D97-AF65-F5344CB8AC3E}">
        <p14:creationId xmlns:p14="http://schemas.microsoft.com/office/powerpoint/2010/main" val="1003976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6EBD76-8DD5-4E18-9385-397BC5B85000}" type="datetimeFigureOut">
              <a:rPr lang="ru-RU" smtClean="0"/>
              <a:t>07.12.2024</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5D6F50-7104-4885-B7F8-43221D175D56}" type="slidenum">
              <a:rPr lang="ru-RU" smtClean="0"/>
              <a:t>‹#›</a:t>
            </a:fld>
            <a:endParaRPr lang="ru-RU"/>
          </a:p>
        </p:txBody>
      </p:sp>
    </p:spTree>
    <p:extLst>
      <p:ext uri="{BB962C8B-B14F-4D97-AF65-F5344CB8AC3E}">
        <p14:creationId xmlns:p14="http://schemas.microsoft.com/office/powerpoint/2010/main" val="1150733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2259107"/>
            <a:ext cx="9144000" cy="1914525"/>
          </a:xfrm>
        </p:spPr>
        <p:txBody>
          <a:bodyPr>
            <a:normAutofit/>
          </a:bodyPr>
          <a:lstStyle/>
          <a:p>
            <a:r>
              <a:rPr lang="ru-RU" sz="5400" b="1" dirty="0" smtClean="0">
                <a:latin typeface="Times New Roman" panose="02020603050405020304" pitchFamily="18" charset="0"/>
                <a:cs typeface="Times New Roman" panose="02020603050405020304" pitchFamily="18" charset="0"/>
              </a:rPr>
              <a:t>Методологии</a:t>
            </a:r>
            <a:br>
              <a:rPr lang="ru-RU" sz="5400" b="1" dirty="0" smtClean="0">
                <a:latin typeface="Times New Roman" panose="02020603050405020304" pitchFamily="18" charset="0"/>
                <a:cs typeface="Times New Roman" panose="02020603050405020304" pitchFamily="18" charset="0"/>
              </a:rPr>
            </a:br>
            <a:r>
              <a:rPr lang="en-US" sz="5400" b="1" dirty="0" smtClean="0">
                <a:latin typeface="Times New Roman" panose="02020603050405020304" pitchFamily="18" charset="0"/>
                <a:cs typeface="Times New Roman" panose="02020603050405020304" pitchFamily="18" charset="0"/>
              </a:rPr>
              <a:t>Scrum</a:t>
            </a:r>
            <a:endParaRPr lang="ru-RU" sz="5400" dirty="0">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0" y="-1"/>
            <a:ext cx="409433" cy="35484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Параллелограмм 3"/>
          <p:cNvSpPr/>
          <p:nvPr/>
        </p:nvSpPr>
        <p:spPr>
          <a:xfrm flipH="1">
            <a:off x="0" y="0"/>
            <a:ext cx="7574280" cy="354842"/>
          </a:xfrm>
          <a:prstGeom prst="parallelogram">
            <a:avLst>
              <a:gd name="adj" fmla="val 76852"/>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араллелограмм 6"/>
          <p:cNvSpPr/>
          <p:nvPr/>
        </p:nvSpPr>
        <p:spPr>
          <a:xfrm flipH="1">
            <a:off x="5295326" y="1"/>
            <a:ext cx="7301557" cy="734799"/>
          </a:xfrm>
          <a:prstGeom prst="parallelogram">
            <a:avLst>
              <a:gd name="adj" fmla="val 49706"/>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араллелограмм 7"/>
          <p:cNvSpPr/>
          <p:nvPr/>
        </p:nvSpPr>
        <p:spPr>
          <a:xfrm flipH="1">
            <a:off x="-808178" y="5697940"/>
            <a:ext cx="11708190" cy="1160060"/>
          </a:xfrm>
          <a:prstGeom prst="parallelogram">
            <a:avLst>
              <a:gd name="adj" fmla="val 67353"/>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араллелограмм 8"/>
          <p:cNvSpPr/>
          <p:nvPr/>
        </p:nvSpPr>
        <p:spPr>
          <a:xfrm flipH="1">
            <a:off x="-808179" y="5207710"/>
            <a:ext cx="5159537" cy="1247681"/>
          </a:xfrm>
          <a:prstGeom prst="parallelogram">
            <a:avLst>
              <a:gd name="adj" fmla="val 49706"/>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016166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Заголовок 9"/>
          <p:cNvSpPr>
            <a:spLocks noGrp="1"/>
          </p:cNvSpPr>
          <p:nvPr>
            <p:ph type="title"/>
          </p:nvPr>
        </p:nvSpPr>
        <p:spPr>
          <a:xfrm>
            <a:off x="611999" y="611999"/>
            <a:ext cx="5798326" cy="670312"/>
          </a:xfrm>
        </p:spPr>
        <p:txBody>
          <a:bodyPr>
            <a:normAutofit/>
          </a:bodyPr>
          <a:lstStyle/>
          <a:p>
            <a:pPr algn="ctr"/>
            <a:r>
              <a:rPr lang="ru-RU" b="1" dirty="0" smtClean="0">
                <a:latin typeface="Times New Roman" panose="02020603050405020304" pitchFamily="18" charset="0"/>
                <a:cs typeface="Times New Roman" panose="02020603050405020304" pitchFamily="18" charset="0"/>
              </a:rPr>
              <a:t>Спиральная (</a:t>
            </a:r>
            <a:r>
              <a:rPr lang="de-DE" b="1" dirty="0" smtClean="0">
                <a:latin typeface="Times New Roman" panose="02020603050405020304" pitchFamily="18" charset="0"/>
                <a:cs typeface="Times New Roman" panose="02020603050405020304" pitchFamily="18" charset="0"/>
              </a:rPr>
              <a:t>Spiral</a:t>
            </a:r>
            <a:r>
              <a:rPr lang="en-US" b="1" dirty="0" smtClean="0">
                <a:latin typeface="Times New Roman" panose="02020603050405020304" pitchFamily="18" charset="0"/>
                <a:cs typeface="Times New Roman" panose="02020603050405020304" pitchFamily="18" charset="0"/>
              </a:rPr>
              <a:t> Model)</a:t>
            </a:r>
            <a:endParaRPr lang="ru-RU" b="1" dirty="0">
              <a:latin typeface="Times New Roman" panose="02020603050405020304" pitchFamily="18" charset="0"/>
              <a:cs typeface="Times New Roman" panose="02020603050405020304" pitchFamily="18" charset="0"/>
            </a:endParaRPr>
          </a:p>
        </p:txBody>
      </p:sp>
      <p:sp>
        <p:nvSpPr>
          <p:cNvPr id="11" name="Объект 10"/>
          <p:cNvSpPr>
            <a:spLocks noGrp="1"/>
          </p:cNvSpPr>
          <p:nvPr>
            <p:ph idx="1"/>
          </p:nvPr>
        </p:nvSpPr>
        <p:spPr>
          <a:xfrm>
            <a:off x="6035040" y="611999"/>
            <a:ext cx="5544960" cy="5634001"/>
          </a:xfrm>
        </p:spPr>
        <p:txBody>
          <a:bodyPr/>
          <a:lstStyle/>
          <a:p>
            <a:pPr marL="0" indent="0">
              <a:buNone/>
            </a:pPr>
            <a:endParaRPr lang="ru-RU" dirty="0" smtClean="0"/>
          </a:p>
          <a:p>
            <a:pPr marL="0" indent="0">
              <a:buNone/>
            </a:pPr>
            <a:endParaRPr lang="ru-RU" dirty="0"/>
          </a:p>
        </p:txBody>
      </p:sp>
      <p:sp>
        <p:nvSpPr>
          <p:cNvPr id="12" name="Текст 11"/>
          <p:cNvSpPr>
            <a:spLocks noGrp="1"/>
          </p:cNvSpPr>
          <p:nvPr>
            <p:ph type="body" sz="half" idx="2"/>
          </p:nvPr>
        </p:nvSpPr>
        <p:spPr>
          <a:xfrm>
            <a:off x="7730931" y="1081159"/>
            <a:ext cx="3849069" cy="436613"/>
          </a:xfrm>
        </p:spPr>
        <p:txBody>
          <a:bodyPr>
            <a:noAutofit/>
          </a:bodyPr>
          <a:lstStyle/>
          <a:p>
            <a:r>
              <a:rPr lang="ru-RU" sz="2400" dirty="0" smtClean="0">
                <a:solidFill>
                  <a:srgbClr val="7030A0"/>
                </a:solidFill>
                <a:latin typeface="Times New Roman" panose="02020603050405020304" pitchFamily="18" charset="0"/>
                <a:cs typeface="Times New Roman" panose="02020603050405020304" pitchFamily="18" charset="0"/>
              </a:rPr>
              <a:t>Традиционная методология</a:t>
            </a:r>
            <a:endParaRPr lang="ru-RU" sz="2400" dirty="0">
              <a:solidFill>
                <a:srgbClr val="7030A0"/>
              </a:solidFill>
              <a:latin typeface="Times New Roman" panose="02020603050405020304" pitchFamily="18" charset="0"/>
              <a:cs typeface="Times New Roman" panose="02020603050405020304" pitchFamily="18" charset="0"/>
            </a:endParaRPr>
          </a:p>
        </p:txBody>
      </p:sp>
      <p:sp>
        <p:nvSpPr>
          <p:cNvPr id="13" name="Прямоугольник 12"/>
          <p:cNvSpPr>
            <a:spLocks/>
          </p:cNvSpPr>
          <p:nvPr/>
        </p:nvSpPr>
        <p:spPr>
          <a:xfrm rot="16200000">
            <a:off x="707655" y="1818913"/>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p:cNvSpPr>
            <a:spLocks/>
          </p:cNvSpPr>
          <p:nvPr/>
        </p:nvSpPr>
        <p:spPr>
          <a:xfrm rot="16200000">
            <a:off x="684796" y="3370852"/>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Текст 11"/>
          <p:cNvSpPr txBox="1">
            <a:spLocks/>
          </p:cNvSpPr>
          <p:nvPr/>
        </p:nvSpPr>
        <p:spPr>
          <a:xfrm>
            <a:off x="1256682" y="1432382"/>
            <a:ext cx="4430850" cy="8187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Добавляется этап анализа рисков.</a:t>
            </a:r>
            <a:endParaRPr lang="ru-RU" sz="2400" dirty="0">
              <a:latin typeface="Times New Roman" panose="02020603050405020304" pitchFamily="18" charset="0"/>
              <a:cs typeface="Times New Roman" panose="02020603050405020304" pitchFamily="18" charset="0"/>
            </a:endParaRPr>
          </a:p>
        </p:txBody>
      </p:sp>
      <p:sp>
        <p:nvSpPr>
          <p:cNvPr id="18" name="Текст 11"/>
          <p:cNvSpPr txBox="1">
            <a:spLocks/>
          </p:cNvSpPr>
          <p:nvPr/>
        </p:nvSpPr>
        <p:spPr>
          <a:xfrm>
            <a:off x="1256682" y="2323245"/>
            <a:ext cx="4430850" cy="21409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457200" indent="-457200" algn="just">
              <a:buAutoNum type="arabicPeriod"/>
            </a:pPr>
            <a:r>
              <a:rPr lang="ru-RU" sz="2400" dirty="0" smtClean="0">
                <a:latin typeface="Times New Roman" panose="02020603050405020304" pitchFamily="18" charset="0"/>
                <a:cs typeface="Times New Roman" panose="02020603050405020304" pitchFamily="18" charset="0"/>
              </a:rPr>
              <a:t>Планирование</a:t>
            </a:r>
          </a:p>
          <a:p>
            <a:pPr marL="514350" indent="-514350" algn="just">
              <a:buAutoNum type="arabicPeriod"/>
            </a:pPr>
            <a:r>
              <a:rPr lang="ru-RU" sz="2400" dirty="0" smtClean="0">
                <a:latin typeface="Times New Roman" panose="02020603050405020304" pitchFamily="18" charset="0"/>
                <a:cs typeface="Times New Roman" panose="02020603050405020304" pitchFamily="18" charset="0"/>
              </a:rPr>
              <a:t>Анализ рисков</a:t>
            </a:r>
          </a:p>
          <a:p>
            <a:pPr marL="514350" indent="-514350" algn="just">
              <a:buAutoNum type="arabicPeriod"/>
            </a:pPr>
            <a:r>
              <a:rPr lang="ru-RU" sz="2400" dirty="0" smtClean="0">
                <a:latin typeface="Times New Roman" panose="02020603050405020304" pitchFamily="18" charset="0"/>
                <a:cs typeface="Times New Roman" panose="02020603050405020304" pitchFamily="18" charset="0"/>
              </a:rPr>
              <a:t>Разработка</a:t>
            </a:r>
          </a:p>
          <a:p>
            <a:pPr marL="514350" indent="-514350" algn="just">
              <a:buAutoNum type="arabicPeriod"/>
            </a:pPr>
            <a:r>
              <a:rPr lang="ru-RU" sz="2400" dirty="0" smtClean="0">
                <a:latin typeface="Times New Roman" panose="02020603050405020304" pitchFamily="18" charset="0"/>
                <a:cs typeface="Times New Roman" panose="02020603050405020304" pitchFamily="18" charset="0"/>
              </a:rPr>
              <a:t>Оценка результата и переход к новому витку</a:t>
            </a:r>
            <a:endParaRPr lang="ru-RU" sz="3200" dirty="0">
              <a:latin typeface="Times New Roman" panose="02020603050405020304" pitchFamily="18" charset="0"/>
              <a:cs typeface="Times New Roman" panose="02020603050405020304" pitchFamily="18" charset="0"/>
            </a:endParaRPr>
          </a:p>
        </p:txBody>
      </p:sp>
      <p:sp>
        <p:nvSpPr>
          <p:cNvPr id="20" name="Прямоугольник 19"/>
          <p:cNvSpPr>
            <a:spLocks/>
          </p:cNvSpPr>
          <p:nvPr/>
        </p:nvSpPr>
        <p:spPr>
          <a:xfrm rot="16200000">
            <a:off x="683941" y="5366225"/>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11"/>
          <p:cNvSpPr txBox="1">
            <a:spLocks/>
          </p:cNvSpPr>
          <p:nvPr/>
        </p:nvSpPr>
        <p:spPr>
          <a:xfrm>
            <a:off x="1232040" y="4532172"/>
            <a:ext cx="4430850" cy="1713827"/>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Хорошо использовать, когда есть какие-то критически важные бизнес-задачи, которые несут высокие </a:t>
            </a:r>
            <a:r>
              <a:rPr lang="ru-RU" sz="2400" dirty="0" err="1" smtClean="0">
                <a:latin typeface="Times New Roman" panose="02020603050405020304" pitchFamily="18" charset="0"/>
                <a:cs typeface="Times New Roman" panose="02020603050405020304" pitchFamily="18" charset="0"/>
              </a:rPr>
              <a:t>репутационные</a:t>
            </a:r>
            <a:r>
              <a:rPr lang="ru-RU" sz="2400" dirty="0" smtClean="0">
                <a:latin typeface="Times New Roman" panose="02020603050405020304" pitchFamily="18" charset="0"/>
                <a:cs typeface="Times New Roman" panose="02020603050405020304" pitchFamily="18" charset="0"/>
              </a:rPr>
              <a:t> риски.</a:t>
            </a:r>
            <a:endParaRPr lang="ru-RU" sz="3200" dirty="0">
              <a:latin typeface="Times New Roman" panose="02020603050405020304" pitchFamily="18" charset="0"/>
              <a:cs typeface="Times New Roman" panose="02020603050405020304" pitchFamily="18" charset="0"/>
            </a:endParaRPr>
          </a:p>
        </p:txBody>
      </p:sp>
      <p:pic>
        <p:nvPicPr>
          <p:cNvPr id="2052" name="Picture 4" descr="Picture background"/>
          <p:cNvPicPr>
            <a:picLocks noChangeAspect="1" noChangeArrowheads="1"/>
          </p:cNvPicPr>
          <p:nvPr/>
        </p:nvPicPr>
        <p:blipFill rotWithShape="1">
          <a:blip r:embed="rId3">
            <a:extLst>
              <a:ext uri="{28A0092B-C50C-407E-A947-70E740481C1C}">
                <a14:useLocalDpi xmlns:a14="http://schemas.microsoft.com/office/drawing/2010/main" val="0"/>
              </a:ext>
            </a:extLst>
          </a:blip>
          <a:srcRect l="8756" t="4910" r="8154"/>
          <a:stretch/>
        </p:blipFill>
        <p:spPr bwMode="auto">
          <a:xfrm>
            <a:off x="5889698" y="1538329"/>
            <a:ext cx="5591175" cy="45303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9269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Заголовок 9"/>
          <p:cNvSpPr>
            <a:spLocks noGrp="1"/>
          </p:cNvSpPr>
          <p:nvPr>
            <p:ph type="title"/>
          </p:nvPr>
        </p:nvSpPr>
        <p:spPr>
          <a:xfrm>
            <a:off x="611999" y="611999"/>
            <a:ext cx="9265426" cy="670312"/>
          </a:xfrm>
        </p:spPr>
        <p:txBody>
          <a:bodyPr>
            <a:normAutofit/>
          </a:bodyPr>
          <a:lstStyle/>
          <a:p>
            <a:pPr algn="ctr"/>
            <a:r>
              <a:rPr lang="ru-RU" b="1" dirty="0" smtClean="0">
                <a:latin typeface="Times New Roman" panose="02020603050405020304" pitchFamily="18" charset="0"/>
                <a:cs typeface="Times New Roman" panose="02020603050405020304" pitchFamily="18" charset="0"/>
              </a:rPr>
              <a:t>Быстрая разработка приложений (</a:t>
            </a:r>
            <a:r>
              <a:rPr lang="en-US" b="1" dirty="0" smtClean="0">
                <a:latin typeface="Times New Roman" panose="02020603050405020304" pitchFamily="18" charset="0"/>
                <a:cs typeface="Times New Roman" panose="02020603050405020304" pitchFamily="18" charset="0"/>
              </a:rPr>
              <a:t>RAD Model)</a:t>
            </a:r>
            <a:endParaRPr lang="ru-RU" b="1" dirty="0">
              <a:latin typeface="Times New Roman" panose="02020603050405020304" pitchFamily="18" charset="0"/>
              <a:cs typeface="Times New Roman" panose="02020603050405020304" pitchFamily="18" charset="0"/>
            </a:endParaRPr>
          </a:p>
        </p:txBody>
      </p:sp>
      <p:sp>
        <p:nvSpPr>
          <p:cNvPr id="11" name="Объект 10"/>
          <p:cNvSpPr>
            <a:spLocks noGrp="1"/>
          </p:cNvSpPr>
          <p:nvPr>
            <p:ph idx="1"/>
          </p:nvPr>
        </p:nvSpPr>
        <p:spPr>
          <a:xfrm>
            <a:off x="6035040" y="611999"/>
            <a:ext cx="5544960" cy="5634001"/>
          </a:xfrm>
        </p:spPr>
        <p:txBody>
          <a:bodyPr/>
          <a:lstStyle/>
          <a:p>
            <a:pPr marL="0" indent="0">
              <a:buNone/>
            </a:pPr>
            <a:endParaRPr lang="ru-RU" dirty="0" smtClean="0"/>
          </a:p>
          <a:p>
            <a:pPr marL="0" indent="0">
              <a:buNone/>
            </a:pPr>
            <a:endParaRPr lang="ru-RU" dirty="0"/>
          </a:p>
        </p:txBody>
      </p:sp>
      <p:sp>
        <p:nvSpPr>
          <p:cNvPr id="12" name="Текст 11"/>
          <p:cNvSpPr>
            <a:spLocks noGrp="1"/>
          </p:cNvSpPr>
          <p:nvPr>
            <p:ph type="body" sz="half" idx="2"/>
          </p:nvPr>
        </p:nvSpPr>
        <p:spPr>
          <a:xfrm>
            <a:off x="7730931" y="1596793"/>
            <a:ext cx="3849069" cy="436613"/>
          </a:xfrm>
        </p:spPr>
        <p:txBody>
          <a:bodyPr>
            <a:noAutofit/>
          </a:bodyPr>
          <a:lstStyle/>
          <a:p>
            <a:r>
              <a:rPr lang="ru-RU" sz="2400" dirty="0" smtClean="0">
                <a:solidFill>
                  <a:srgbClr val="7030A0"/>
                </a:solidFill>
                <a:latin typeface="Times New Roman" panose="02020603050405020304" pitchFamily="18" charset="0"/>
                <a:cs typeface="Times New Roman" panose="02020603050405020304" pitchFamily="18" charset="0"/>
              </a:rPr>
              <a:t>Традиционная методология</a:t>
            </a:r>
            <a:endParaRPr lang="ru-RU" sz="2400" dirty="0">
              <a:solidFill>
                <a:srgbClr val="7030A0"/>
              </a:solidFill>
              <a:latin typeface="Times New Roman" panose="02020603050405020304" pitchFamily="18" charset="0"/>
              <a:cs typeface="Times New Roman" panose="02020603050405020304" pitchFamily="18" charset="0"/>
            </a:endParaRPr>
          </a:p>
        </p:txBody>
      </p:sp>
      <p:sp>
        <p:nvSpPr>
          <p:cNvPr id="13" name="Прямоугольник 12"/>
          <p:cNvSpPr>
            <a:spLocks/>
          </p:cNvSpPr>
          <p:nvPr/>
        </p:nvSpPr>
        <p:spPr>
          <a:xfrm rot="16200000">
            <a:off x="683013" y="1983324"/>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p:cNvSpPr>
            <a:spLocks/>
          </p:cNvSpPr>
          <p:nvPr/>
        </p:nvSpPr>
        <p:spPr>
          <a:xfrm rot="16200000">
            <a:off x="683014" y="2979255"/>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Текст 11"/>
          <p:cNvSpPr txBox="1">
            <a:spLocks/>
          </p:cNvSpPr>
          <p:nvPr/>
        </p:nvSpPr>
        <p:spPr>
          <a:xfrm>
            <a:off x="1232040" y="1596793"/>
            <a:ext cx="4430850" cy="8187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Высокая скорость, низкая стоимость, высокое качество.</a:t>
            </a:r>
            <a:endParaRPr lang="ru-RU" sz="2400" dirty="0">
              <a:latin typeface="Times New Roman" panose="02020603050405020304" pitchFamily="18" charset="0"/>
              <a:cs typeface="Times New Roman" panose="02020603050405020304" pitchFamily="18" charset="0"/>
            </a:endParaRPr>
          </a:p>
        </p:txBody>
      </p:sp>
      <p:sp>
        <p:nvSpPr>
          <p:cNvPr id="18" name="Текст 11"/>
          <p:cNvSpPr txBox="1">
            <a:spLocks/>
          </p:cNvSpPr>
          <p:nvPr/>
        </p:nvSpPr>
        <p:spPr>
          <a:xfrm>
            <a:off x="1232040" y="2487657"/>
            <a:ext cx="4430850" cy="11057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Должна быть высококвалифицированная команда.</a:t>
            </a:r>
            <a:endParaRPr lang="ru-RU" sz="3200" dirty="0">
              <a:latin typeface="Times New Roman" panose="02020603050405020304" pitchFamily="18" charset="0"/>
              <a:cs typeface="Times New Roman" panose="02020603050405020304" pitchFamily="18" charset="0"/>
            </a:endParaRPr>
          </a:p>
        </p:txBody>
      </p:sp>
      <p:sp>
        <p:nvSpPr>
          <p:cNvPr id="20" name="Прямоугольник 19"/>
          <p:cNvSpPr>
            <a:spLocks/>
          </p:cNvSpPr>
          <p:nvPr/>
        </p:nvSpPr>
        <p:spPr>
          <a:xfrm rot="16200000">
            <a:off x="683014" y="4223411"/>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11"/>
          <p:cNvSpPr txBox="1">
            <a:spLocks/>
          </p:cNvSpPr>
          <p:nvPr/>
        </p:nvSpPr>
        <p:spPr>
          <a:xfrm>
            <a:off x="1232040" y="3674045"/>
            <a:ext cx="4430850" cy="11536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Использование готовых решений, готовых библиотек, возможно готовый код.</a:t>
            </a:r>
            <a:endParaRPr lang="ru-RU" sz="3200" dirty="0">
              <a:latin typeface="Times New Roman" panose="02020603050405020304" pitchFamily="18" charset="0"/>
              <a:cs typeface="Times New Roman" panose="02020603050405020304" pitchFamily="18" charset="0"/>
            </a:endParaRPr>
          </a:p>
        </p:txBody>
      </p:sp>
      <p:pic>
        <p:nvPicPr>
          <p:cNvPr id="3" name="Рисунок 2"/>
          <p:cNvPicPr>
            <a:picLocks noChangeAspect="1"/>
          </p:cNvPicPr>
          <p:nvPr/>
        </p:nvPicPr>
        <p:blipFill rotWithShape="1">
          <a:blip r:embed="rId3"/>
          <a:srcRect l="1981"/>
          <a:stretch/>
        </p:blipFill>
        <p:spPr>
          <a:xfrm>
            <a:off x="6035040" y="2121099"/>
            <a:ext cx="6071235" cy="3213566"/>
          </a:xfrm>
          <a:prstGeom prst="rect">
            <a:avLst/>
          </a:prstGeom>
          <a:ln>
            <a:noFill/>
          </a:ln>
          <a:effectLst>
            <a:outerShdw blurRad="292100" dist="139700" dir="2700000" algn="tl" rotWithShape="0">
              <a:srgbClr val="333333">
                <a:alpha val="65000"/>
              </a:srgbClr>
            </a:outerShdw>
          </a:effectLst>
        </p:spPr>
      </p:pic>
      <p:sp>
        <p:nvSpPr>
          <p:cNvPr id="17" name="Прямоугольник 16"/>
          <p:cNvSpPr>
            <a:spLocks/>
          </p:cNvSpPr>
          <p:nvPr/>
        </p:nvSpPr>
        <p:spPr>
          <a:xfrm rot="16200000">
            <a:off x="685969" y="5122358"/>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Текст 11"/>
          <p:cNvSpPr txBox="1">
            <a:spLocks/>
          </p:cNvSpPr>
          <p:nvPr/>
        </p:nvSpPr>
        <p:spPr>
          <a:xfrm>
            <a:off x="1232040" y="4908282"/>
            <a:ext cx="4430850" cy="4738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Если проект простой – </a:t>
            </a:r>
            <a:r>
              <a:rPr lang="ru-RU" sz="2400" dirty="0" err="1" smtClean="0">
                <a:latin typeface="Times New Roman" panose="02020603050405020304" pitchFamily="18" charset="0"/>
                <a:cs typeface="Times New Roman" panose="02020603050405020304" pitchFamily="18" charset="0"/>
              </a:rPr>
              <a:t>ок</a:t>
            </a:r>
            <a:r>
              <a:rPr lang="ru-RU" sz="2400" dirty="0">
                <a:latin typeface="Times New Roman" panose="02020603050405020304" pitchFamily="18" charset="0"/>
                <a:cs typeface="Times New Roman" panose="02020603050405020304" pitchFamily="18" charset="0"/>
              </a:rPr>
              <a:t>.</a:t>
            </a:r>
            <a:endParaRPr lang="ru-RU" sz="3200" dirty="0">
              <a:latin typeface="Times New Roman" panose="02020603050405020304" pitchFamily="18" charset="0"/>
              <a:cs typeface="Times New Roman" panose="02020603050405020304" pitchFamily="18" charset="0"/>
            </a:endParaRPr>
          </a:p>
        </p:txBody>
      </p:sp>
      <p:sp>
        <p:nvSpPr>
          <p:cNvPr id="23" name="Прямоугольник 22"/>
          <p:cNvSpPr>
            <a:spLocks/>
          </p:cNvSpPr>
          <p:nvPr/>
        </p:nvSpPr>
        <p:spPr>
          <a:xfrm rot="16200000">
            <a:off x="685969" y="5929108"/>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Текст 11"/>
          <p:cNvSpPr txBox="1">
            <a:spLocks/>
          </p:cNvSpPr>
          <p:nvPr/>
        </p:nvSpPr>
        <p:spPr>
          <a:xfrm>
            <a:off x="1232040" y="5715032"/>
            <a:ext cx="4803000" cy="4738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На мой взгляд почти нереализуемо</a:t>
            </a:r>
            <a:endParaRPr lang="ru-RU"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19324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Заголовок 9"/>
          <p:cNvSpPr>
            <a:spLocks noGrp="1"/>
          </p:cNvSpPr>
          <p:nvPr>
            <p:ph type="title"/>
          </p:nvPr>
        </p:nvSpPr>
        <p:spPr>
          <a:xfrm>
            <a:off x="611998" y="611999"/>
            <a:ext cx="8379601" cy="670312"/>
          </a:xfrm>
        </p:spPr>
        <p:txBody>
          <a:bodyPr>
            <a:normAutofit/>
          </a:bodyPr>
          <a:lstStyle/>
          <a:p>
            <a:pPr algn="ctr"/>
            <a:r>
              <a:rPr lang="ru-RU" b="1" dirty="0" smtClean="0">
                <a:latin typeface="Times New Roman" panose="02020603050405020304" pitchFamily="18" charset="0"/>
                <a:cs typeface="Times New Roman" panose="02020603050405020304" pitchFamily="18" charset="0"/>
              </a:rPr>
              <a:t>Разработка через тестирование (</a:t>
            </a:r>
            <a:r>
              <a:rPr lang="en-US" b="1" dirty="0" smtClean="0">
                <a:latin typeface="Times New Roman" panose="02020603050405020304" pitchFamily="18" charset="0"/>
                <a:cs typeface="Times New Roman" panose="02020603050405020304" pitchFamily="18" charset="0"/>
              </a:rPr>
              <a:t>V-Model)</a:t>
            </a:r>
            <a:endParaRPr lang="ru-RU" b="1" dirty="0">
              <a:latin typeface="Times New Roman" panose="02020603050405020304" pitchFamily="18" charset="0"/>
              <a:cs typeface="Times New Roman" panose="02020603050405020304" pitchFamily="18" charset="0"/>
            </a:endParaRPr>
          </a:p>
        </p:txBody>
      </p:sp>
      <p:sp>
        <p:nvSpPr>
          <p:cNvPr id="12" name="Текст 11"/>
          <p:cNvSpPr>
            <a:spLocks noGrp="1"/>
          </p:cNvSpPr>
          <p:nvPr>
            <p:ph type="body" sz="half" idx="2"/>
          </p:nvPr>
        </p:nvSpPr>
        <p:spPr>
          <a:xfrm>
            <a:off x="7624650" y="1299465"/>
            <a:ext cx="3849069" cy="436613"/>
          </a:xfrm>
        </p:spPr>
        <p:txBody>
          <a:bodyPr>
            <a:noAutofit/>
          </a:bodyPr>
          <a:lstStyle/>
          <a:p>
            <a:r>
              <a:rPr lang="ru-RU" sz="2400" dirty="0" smtClean="0">
                <a:solidFill>
                  <a:srgbClr val="7030A0"/>
                </a:solidFill>
                <a:latin typeface="Times New Roman" panose="02020603050405020304" pitchFamily="18" charset="0"/>
                <a:cs typeface="Times New Roman" panose="02020603050405020304" pitchFamily="18" charset="0"/>
              </a:rPr>
              <a:t>Традиционная методология</a:t>
            </a:r>
            <a:endParaRPr lang="ru-RU" sz="2400" dirty="0">
              <a:solidFill>
                <a:srgbClr val="7030A0"/>
              </a:solidFill>
              <a:latin typeface="Times New Roman" panose="02020603050405020304" pitchFamily="18" charset="0"/>
              <a:cs typeface="Times New Roman" panose="02020603050405020304" pitchFamily="18" charset="0"/>
            </a:endParaRPr>
          </a:p>
        </p:txBody>
      </p:sp>
      <p:sp>
        <p:nvSpPr>
          <p:cNvPr id="14" name="Прямоугольник 13"/>
          <p:cNvSpPr>
            <a:spLocks/>
          </p:cNvSpPr>
          <p:nvPr/>
        </p:nvSpPr>
        <p:spPr>
          <a:xfrm rot="16200000">
            <a:off x="683013" y="1904523"/>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Текст 11"/>
          <p:cNvSpPr txBox="1">
            <a:spLocks/>
          </p:cNvSpPr>
          <p:nvPr/>
        </p:nvSpPr>
        <p:spPr>
          <a:xfrm>
            <a:off x="1232038" y="1302067"/>
            <a:ext cx="4430850" cy="12506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Идея </a:t>
            </a:r>
            <a:r>
              <a:rPr lang="en-US" sz="2400" dirty="0" smtClean="0">
                <a:latin typeface="Times New Roman" panose="02020603050405020304" pitchFamily="18" charset="0"/>
                <a:cs typeface="Times New Roman" panose="02020603050405020304" pitchFamily="18" charset="0"/>
              </a:rPr>
              <a:t>validation and verification</a:t>
            </a:r>
            <a:endParaRPr lang="ru-RU" sz="2400" dirty="0" smtClean="0">
              <a:latin typeface="Times New Roman" panose="02020603050405020304" pitchFamily="18" charset="0"/>
              <a:cs typeface="Times New Roman" panose="02020603050405020304" pitchFamily="18" charset="0"/>
            </a:endParaRPr>
          </a:p>
          <a:p>
            <a:pPr algn="just"/>
            <a:r>
              <a:rPr lang="ru-RU" sz="2400" dirty="0" smtClean="0">
                <a:latin typeface="Times New Roman" panose="02020603050405020304" pitchFamily="18" charset="0"/>
                <a:cs typeface="Times New Roman" panose="02020603050405020304" pitchFamily="18" charset="0"/>
              </a:rPr>
              <a:t>Доказательство соответствия с требованиями и правилами.</a:t>
            </a:r>
            <a:endParaRPr lang="ru-RU" sz="3200" dirty="0">
              <a:latin typeface="Times New Roman" panose="02020603050405020304" pitchFamily="18" charset="0"/>
              <a:cs typeface="Times New Roman" panose="02020603050405020304" pitchFamily="18" charset="0"/>
            </a:endParaRPr>
          </a:p>
        </p:txBody>
      </p:sp>
      <p:sp>
        <p:nvSpPr>
          <p:cNvPr id="20" name="Прямоугольник 19"/>
          <p:cNvSpPr>
            <a:spLocks/>
          </p:cNvSpPr>
          <p:nvPr/>
        </p:nvSpPr>
        <p:spPr>
          <a:xfrm rot="16200000">
            <a:off x="683012" y="2716833"/>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11"/>
          <p:cNvSpPr txBox="1">
            <a:spLocks/>
          </p:cNvSpPr>
          <p:nvPr/>
        </p:nvSpPr>
        <p:spPr>
          <a:xfrm>
            <a:off x="1232038" y="2516587"/>
            <a:ext cx="4430850" cy="44620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Транспорт, медицина, банк</a:t>
            </a:r>
            <a:endParaRPr lang="ru-RU" sz="3200" dirty="0">
              <a:latin typeface="Times New Roman" panose="02020603050405020304" pitchFamily="18" charset="0"/>
              <a:cs typeface="Times New Roman" panose="02020603050405020304" pitchFamily="18" charset="0"/>
            </a:endParaRPr>
          </a:p>
        </p:txBody>
      </p:sp>
      <p:sp>
        <p:nvSpPr>
          <p:cNvPr id="17" name="Прямоугольник 16"/>
          <p:cNvSpPr>
            <a:spLocks/>
          </p:cNvSpPr>
          <p:nvPr/>
        </p:nvSpPr>
        <p:spPr>
          <a:xfrm rot="16200000">
            <a:off x="683013" y="3899622"/>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Текст 11"/>
          <p:cNvSpPr txBox="1">
            <a:spLocks/>
          </p:cNvSpPr>
          <p:nvPr/>
        </p:nvSpPr>
        <p:spPr>
          <a:xfrm>
            <a:off x="1232038" y="3331663"/>
            <a:ext cx="4430850" cy="140226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Тестирование на каждом этапе.</a:t>
            </a:r>
          </a:p>
          <a:p>
            <a:pPr algn="just"/>
            <a:r>
              <a:rPr lang="ru-RU" sz="2400" dirty="0" smtClean="0">
                <a:latin typeface="Times New Roman" panose="02020603050405020304" pitchFamily="18" charset="0"/>
                <a:cs typeface="Times New Roman" panose="02020603050405020304" pitchFamily="18" charset="0"/>
              </a:rPr>
              <a:t>Нужны высококвалифицированные тестировщики.</a:t>
            </a:r>
            <a:endParaRPr lang="ru-RU" sz="3200" dirty="0">
              <a:latin typeface="Times New Roman" panose="02020603050405020304" pitchFamily="18" charset="0"/>
              <a:cs typeface="Times New Roman" panose="02020603050405020304" pitchFamily="18" charset="0"/>
            </a:endParaRPr>
          </a:p>
        </p:txBody>
      </p:sp>
      <p:sp>
        <p:nvSpPr>
          <p:cNvPr id="19" name="Прямоугольник 18"/>
          <p:cNvSpPr>
            <a:spLocks/>
          </p:cNvSpPr>
          <p:nvPr/>
        </p:nvSpPr>
        <p:spPr>
          <a:xfrm rot="16200000">
            <a:off x="683012" y="5104864"/>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Текст 11"/>
          <p:cNvSpPr txBox="1">
            <a:spLocks/>
          </p:cNvSpPr>
          <p:nvPr/>
        </p:nvSpPr>
        <p:spPr>
          <a:xfrm>
            <a:off x="1232038" y="4892171"/>
            <a:ext cx="4430850" cy="4711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Для малых и средних проектов.</a:t>
            </a:r>
            <a:endParaRPr lang="ru-RU" sz="3200" dirty="0">
              <a:latin typeface="Times New Roman" panose="02020603050405020304" pitchFamily="18" charset="0"/>
              <a:cs typeface="Times New Roman" panose="02020603050405020304" pitchFamily="18" charset="0"/>
            </a:endParaRPr>
          </a:p>
        </p:txBody>
      </p:sp>
      <p:pic>
        <p:nvPicPr>
          <p:cNvPr id="4" name="Рисунок 3"/>
          <p:cNvPicPr>
            <a:picLocks noChangeAspect="1"/>
          </p:cNvPicPr>
          <p:nvPr/>
        </p:nvPicPr>
        <p:blipFill rotWithShape="1">
          <a:blip r:embed="rId3"/>
          <a:srcRect l="6298" t="4741" r="7651" b="6067"/>
          <a:stretch/>
        </p:blipFill>
        <p:spPr>
          <a:xfrm>
            <a:off x="5753100" y="1807826"/>
            <a:ext cx="5720619" cy="4236496"/>
          </a:xfrm>
          <a:prstGeom prst="rect">
            <a:avLst/>
          </a:prstGeom>
          <a:ln>
            <a:noFill/>
          </a:ln>
          <a:effectLst>
            <a:outerShdw blurRad="292100" dist="139700" dir="2700000" algn="tl" rotWithShape="0">
              <a:srgbClr val="333333">
                <a:alpha val="65000"/>
              </a:srgbClr>
            </a:outerShdw>
          </a:effectLst>
        </p:spPr>
      </p:pic>
      <p:sp>
        <p:nvSpPr>
          <p:cNvPr id="24" name="Прямоугольник 23"/>
          <p:cNvSpPr>
            <a:spLocks/>
          </p:cNvSpPr>
          <p:nvPr/>
        </p:nvSpPr>
        <p:spPr>
          <a:xfrm rot="16200000">
            <a:off x="683012" y="5822612"/>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Текст 11"/>
          <p:cNvSpPr txBox="1">
            <a:spLocks/>
          </p:cNvSpPr>
          <p:nvPr/>
        </p:nvSpPr>
        <p:spPr>
          <a:xfrm>
            <a:off x="1232038" y="5609919"/>
            <a:ext cx="4430850" cy="4711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Ошибки очень дорого стоят.</a:t>
            </a:r>
            <a:endParaRPr lang="ru-RU"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71069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0" y="0"/>
            <a:ext cx="12192000" cy="6858001"/>
          </a:xfrm>
          <a:prstGeom prst="rect">
            <a:avLst/>
          </a:prstGeom>
          <a:gradFill>
            <a:gsLst>
              <a:gs pos="34000">
                <a:srgbClr val="E3D1F1">
                  <a:alpha val="90000"/>
                </a:srgbClr>
              </a:gs>
              <a:gs pos="0">
                <a:schemeClr val="bg1"/>
              </a:gs>
              <a:gs pos="68000">
                <a:srgbClr val="7030A0">
                  <a:lumMod val="40000"/>
                  <a:lumOff val="60000"/>
                </a:srgbClr>
              </a:gs>
              <a:gs pos="88000">
                <a:srgbClr val="7030A0">
                  <a:lumMod val="70000"/>
                  <a:lumOff val="30000"/>
                </a:srgbClr>
              </a:gs>
              <a:gs pos="100000">
                <a:srgbClr val="7030A0">
                  <a:lumMod val="10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7" name="Прямоугольник 16"/>
          <p:cNvSpPr>
            <a:spLocks/>
          </p:cNvSpPr>
          <p:nvPr/>
        </p:nvSpPr>
        <p:spPr>
          <a:xfrm>
            <a:off x="1099043" y="1068805"/>
            <a:ext cx="9969148" cy="4570740"/>
          </a:xfrm>
          <a:prstGeom prst="rect">
            <a:avLst/>
          </a:prstGeom>
          <a:solidFill>
            <a:schemeClr val="bg1">
              <a:lumMod val="85000"/>
              <a:alpha val="80000"/>
            </a:schemeClr>
          </a:solidFill>
          <a:ln w="762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Заголовок 1"/>
          <p:cNvSpPr>
            <a:spLocks noGrp="1"/>
          </p:cNvSpPr>
          <p:nvPr>
            <p:ph type="title"/>
          </p:nvPr>
        </p:nvSpPr>
        <p:spPr>
          <a:xfrm>
            <a:off x="1099043" y="1324819"/>
            <a:ext cx="9969148" cy="898993"/>
          </a:xfrm>
        </p:spPr>
        <p:txBody>
          <a:bodyPr>
            <a:noAutofit/>
          </a:bodyPr>
          <a:lstStyle/>
          <a:p>
            <a:pPr algn="ctr"/>
            <a:r>
              <a:rPr lang="ru-RU" sz="5400" dirty="0" smtClean="0">
                <a:latin typeface="Times New Roman" panose="02020603050405020304" pitchFamily="18" charset="0"/>
                <a:cs typeface="Times New Roman" panose="02020603050405020304" pitchFamily="18" charset="0"/>
              </a:rPr>
              <a:t>Выводы</a:t>
            </a:r>
            <a:endParaRPr lang="ru-RU" dirty="0">
              <a:latin typeface="Times New Roman" panose="02020603050405020304" pitchFamily="18" charset="0"/>
              <a:cs typeface="Times New Roman" panose="02020603050405020304" pitchFamily="18" charset="0"/>
            </a:endParaRPr>
          </a:p>
        </p:txBody>
      </p:sp>
      <p:sp>
        <p:nvSpPr>
          <p:cNvPr id="25" name="Объект 3"/>
          <p:cNvSpPr txBox="1">
            <a:spLocks/>
          </p:cNvSpPr>
          <p:nvPr/>
        </p:nvSpPr>
        <p:spPr>
          <a:xfrm>
            <a:off x="1781175" y="2223813"/>
            <a:ext cx="8629650" cy="33292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ru-RU" dirty="0" smtClean="0">
                <a:latin typeface="Times New Roman" panose="02020603050405020304" pitchFamily="18" charset="0"/>
                <a:cs typeface="Times New Roman" panose="02020603050405020304" pitchFamily="18" charset="0"/>
              </a:rPr>
              <a:t>Традиционные методологии об одном и том же. Шаги идут одни за другим. Ошибка стоит дорого, так как приходится начинать заново. Дорогое удовольствие нанимать при этом высококвалифицированных работников. Хорошо при четких требованиях, сроках, принципах разработки всех задач, стабильной команде. Они не умеют адаптироваться к изменяющимся реалиям. Актуальны сейчас до сих пор. </a:t>
            </a:r>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265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BEBA8EAE-BF5A-486C-A8C5-ECC9F3942E4B}">
                <a14:imgProps xmlns:a14="http://schemas.microsoft.com/office/drawing/2010/main">
                  <a14:imgLayer r:embed="rId3">
                    <a14:imgEffect>
                      <a14:saturation sat="45000"/>
                    </a14:imgEffect>
                  </a14:imgLayer>
                </a14:imgProps>
              </a:ext>
            </a:extLst>
          </a:blip>
          <a:stretch>
            <a:fillRect/>
          </a:stretch>
        </p:blipFill>
        <p:spPr>
          <a:xfrm>
            <a:off x="0" y="5819"/>
            <a:ext cx="12192000" cy="6852181"/>
          </a:xfrm>
          <a:prstGeom prst="rect">
            <a:avLst/>
          </a:prstGeom>
        </p:spPr>
      </p:pic>
      <p:sp>
        <p:nvSpPr>
          <p:cNvPr id="6" name="Прямоугольник 5"/>
          <p:cNvSpPr/>
          <p:nvPr/>
        </p:nvSpPr>
        <p:spPr>
          <a:xfrm>
            <a:off x="-3" y="0"/>
            <a:ext cx="12191999" cy="6866593"/>
          </a:xfrm>
          <a:prstGeom prst="rect">
            <a:avLst/>
          </a:prstGeom>
          <a:solidFill>
            <a:srgbClr val="7030A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7" name="Прямоугольник 6"/>
          <p:cNvSpPr/>
          <p:nvPr/>
        </p:nvSpPr>
        <p:spPr>
          <a:xfrm>
            <a:off x="1" y="3349409"/>
            <a:ext cx="12191999" cy="969212"/>
          </a:xfrm>
          <a:prstGeom prst="rect">
            <a:avLst/>
          </a:prstGeom>
          <a:solidFill>
            <a:srgbClr val="7030A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 name="Заголовок 1"/>
          <p:cNvSpPr>
            <a:spLocks noGrp="1"/>
          </p:cNvSpPr>
          <p:nvPr>
            <p:ph type="title"/>
          </p:nvPr>
        </p:nvSpPr>
        <p:spPr>
          <a:xfrm>
            <a:off x="4" y="2973489"/>
            <a:ext cx="12191996" cy="1345132"/>
          </a:xfrm>
        </p:spPr>
        <p:txBody>
          <a:bodyPr>
            <a:normAutofit/>
          </a:bodyPr>
          <a:lstStyle/>
          <a:p>
            <a:pPr algn="ctr"/>
            <a:r>
              <a:rPr lang="ru-RU" sz="6600"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Гибкие методологии</a:t>
            </a:r>
            <a:endParaRPr lang="ru-RU" sz="66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66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Заголовок 9"/>
          <p:cNvSpPr>
            <a:spLocks noGrp="1"/>
          </p:cNvSpPr>
          <p:nvPr>
            <p:ph type="title"/>
          </p:nvPr>
        </p:nvSpPr>
        <p:spPr>
          <a:xfrm>
            <a:off x="611999" y="611999"/>
            <a:ext cx="2350276" cy="670312"/>
          </a:xfrm>
        </p:spPr>
        <p:txBody>
          <a:bodyPr>
            <a:normAutofit/>
          </a:bodyPr>
          <a:lstStyle/>
          <a:p>
            <a:pPr algn="ctr"/>
            <a:r>
              <a:rPr lang="en-US" b="1" dirty="0" smtClean="0">
                <a:latin typeface="Times New Roman" panose="02020603050405020304" pitchFamily="18" charset="0"/>
                <a:cs typeface="Times New Roman" panose="02020603050405020304" pitchFamily="18" charset="0"/>
              </a:rPr>
              <a:t>Agile</a:t>
            </a:r>
            <a:endParaRPr lang="ru-RU" b="1" dirty="0">
              <a:latin typeface="Times New Roman" panose="02020603050405020304" pitchFamily="18" charset="0"/>
              <a:cs typeface="Times New Roman" panose="02020603050405020304" pitchFamily="18" charset="0"/>
            </a:endParaRPr>
          </a:p>
        </p:txBody>
      </p:sp>
      <p:sp>
        <p:nvSpPr>
          <p:cNvPr id="11" name="Объект 10"/>
          <p:cNvSpPr>
            <a:spLocks noGrp="1"/>
          </p:cNvSpPr>
          <p:nvPr>
            <p:ph idx="1"/>
          </p:nvPr>
        </p:nvSpPr>
        <p:spPr>
          <a:xfrm>
            <a:off x="6035040" y="611999"/>
            <a:ext cx="5544960" cy="5634001"/>
          </a:xfrm>
        </p:spPr>
        <p:txBody>
          <a:bodyPr/>
          <a:lstStyle/>
          <a:p>
            <a:pPr marL="0" indent="0">
              <a:buNone/>
            </a:pPr>
            <a:endParaRPr lang="ru-RU" dirty="0" smtClean="0"/>
          </a:p>
          <a:p>
            <a:pPr marL="0" indent="0">
              <a:buNone/>
            </a:pPr>
            <a:endParaRPr lang="ru-RU" dirty="0"/>
          </a:p>
        </p:txBody>
      </p:sp>
      <p:sp>
        <p:nvSpPr>
          <p:cNvPr id="15" name="Прямоугольник 14"/>
          <p:cNvSpPr>
            <a:spLocks/>
          </p:cNvSpPr>
          <p:nvPr/>
        </p:nvSpPr>
        <p:spPr>
          <a:xfrm rot="16200000">
            <a:off x="707655" y="2864254"/>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Текст 11"/>
          <p:cNvSpPr txBox="1">
            <a:spLocks/>
          </p:cNvSpPr>
          <p:nvPr/>
        </p:nvSpPr>
        <p:spPr>
          <a:xfrm>
            <a:off x="1256682" y="2504446"/>
            <a:ext cx="4430850" cy="77564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Нет правил. Нужно именно понимать саму философию.</a:t>
            </a:r>
          </a:p>
        </p:txBody>
      </p:sp>
      <p:sp>
        <p:nvSpPr>
          <p:cNvPr id="20" name="Прямоугольник 19"/>
          <p:cNvSpPr>
            <a:spLocks/>
          </p:cNvSpPr>
          <p:nvPr/>
        </p:nvSpPr>
        <p:spPr>
          <a:xfrm rot="16200000">
            <a:off x="707655" y="3698320"/>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11"/>
          <p:cNvSpPr txBox="1">
            <a:spLocks/>
          </p:cNvSpPr>
          <p:nvPr/>
        </p:nvSpPr>
        <p:spPr>
          <a:xfrm>
            <a:off x="1256681" y="3330280"/>
            <a:ext cx="4430850" cy="7818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Придумал ее дядя Боб (Роберт Мартин)</a:t>
            </a:r>
            <a:endParaRPr lang="ru-RU" sz="3200" dirty="0">
              <a:latin typeface="Times New Roman" panose="02020603050405020304" pitchFamily="18" charset="0"/>
              <a:cs typeface="Times New Roman" panose="02020603050405020304" pitchFamily="18" charset="0"/>
            </a:endParaRPr>
          </a:p>
        </p:txBody>
      </p:sp>
      <p:pic>
        <p:nvPicPr>
          <p:cNvPr id="4098" name="Picture 2" descr="Picture background"/>
          <p:cNvPicPr>
            <a:picLocks noChangeAspect="1" noChangeArrowheads="1"/>
          </p:cNvPicPr>
          <p:nvPr/>
        </p:nvPicPr>
        <p:blipFill rotWithShape="1">
          <a:blip r:embed="rId3">
            <a:extLst>
              <a:ext uri="{28A0092B-C50C-407E-A947-70E740481C1C}">
                <a14:useLocalDpi xmlns:a14="http://schemas.microsoft.com/office/drawing/2010/main" val="0"/>
              </a:ext>
            </a:extLst>
          </a:blip>
          <a:srcRect l="7224" t="28896" r="7622" b="15910"/>
          <a:stretch/>
        </p:blipFill>
        <p:spPr bwMode="auto">
          <a:xfrm>
            <a:off x="5687532" y="2793224"/>
            <a:ext cx="6483284" cy="18097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3" name="Текст 11"/>
          <p:cNvSpPr txBox="1">
            <a:spLocks/>
          </p:cNvSpPr>
          <p:nvPr/>
        </p:nvSpPr>
        <p:spPr>
          <a:xfrm>
            <a:off x="1108095" y="1354397"/>
            <a:ext cx="4430850" cy="11536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solidFill>
                  <a:srgbClr val="7030A0"/>
                </a:solidFill>
                <a:latin typeface="Times New Roman" panose="02020603050405020304" pitchFamily="18" charset="0"/>
                <a:cs typeface="Times New Roman" panose="02020603050405020304" pitchFamily="18" charset="0"/>
              </a:rPr>
              <a:t>Философия и система ценностей, которой придерживается команда.</a:t>
            </a:r>
            <a:endParaRPr lang="ru-RU" sz="3200" dirty="0">
              <a:solidFill>
                <a:srgbClr val="7030A0"/>
              </a:solidFill>
              <a:latin typeface="Times New Roman" panose="02020603050405020304" pitchFamily="18" charset="0"/>
              <a:cs typeface="Times New Roman" panose="02020603050405020304" pitchFamily="18" charset="0"/>
            </a:endParaRPr>
          </a:p>
        </p:txBody>
      </p:sp>
      <p:sp>
        <p:nvSpPr>
          <p:cNvPr id="24" name="Текст 11"/>
          <p:cNvSpPr txBox="1">
            <a:spLocks/>
          </p:cNvSpPr>
          <p:nvPr/>
        </p:nvSpPr>
        <p:spPr>
          <a:xfrm>
            <a:off x="6096000" y="762000"/>
            <a:ext cx="5483999" cy="18464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«Когда вы поймете, что традиционной методологии вы не можете придерживаться и обратите внимание на </a:t>
            </a:r>
            <a:r>
              <a:rPr lang="en-US" sz="2400" dirty="0" smtClean="0">
                <a:latin typeface="Times New Roman" panose="02020603050405020304" pitchFamily="18" charset="0"/>
                <a:cs typeface="Times New Roman" panose="02020603050405020304" pitchFamily="18" charset="0"/>
              </a:rPr>
              <a:t>agile</a:t>
            </a:r>
            <a:r>
              <a:rPr lang="ru-RU" sz="2400" dirty="0" smtClean="0">
                <a:latin typeface="Times New Roman" panose="02020603050405020304" pitchFamily="18" charset="0"/>
                <a:cs typeface="Times New Roman" panose="02020603050405020304" pitchFamily="18" charset="0"/>
              </a:rPr>
              <a:t>, вы разочаруетесь, узнав, что там нет ответов на то, что вам делать».</a:t>
            </a:r>
            <a:endParaRPr lang="ru-RU" sz="3200" dirty="0">
              <a:latin typeface="Times New Roman" panose="02020603050405020304" pitchFamily="18" charset="0"/>
              <a:cs typeface="Times New Roman" panose="02020603050405020304" pitchFamily="18" charset="0"/>
            </a:endParaRPr>
          </a:p>
        </p:txBody>
      </p:sp>
      <p:sp>
        <p:nvSpPr>
          <p:cNvPr id="25" name="Текст 11"/>
          <p:cNvSpPr txBox="1">
            <a:spLocks/>
          </p:cNvSpPr>
          <p:nvPr/>
        </p:nvSpPr>
        <p:spPr>
          <a:xfrm>
            <a:off x="6096000" y="4902138"/>
            <a:ext cx="5483999" cy="11748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Говоря о гибких методологиях, почти всегда подразумевают </a:t>
            </a:r>
            <a:r>
              <a:rPr lang="en-US" sz="2400" dirty="0" smtClean="0">
                <a:latin typeface="Times New Roman" panose="02020603050405020304" pitchFamily="18" charset="0"/>
                <a:cs typeface="Times New Roman" panose="02020603050405020304" pitchFamily="18" charset="0"/>
              </a:rPr>
              <a:t>Agile</a:t>
            </a:r>
            <a:r>
              <a:rPr lang="ru-RU" sz="2400" dirty="0" smtClean="0">
                <a:latin typeface="Times New Roman" panose="02020603050405020304" pitchFamily="18" charset="0"/>
                <a:cs typeface="Times New Roman" panose="02020603050405020304" pitchFamily="18" charset="0"/>
              </a:rPr>
              <a:t>.</a:t>
            </a:r>
            <a:endParaRPr lang="ru-RU" sz="3200" dirty="0">
              <a:latin typeface="Times New Roman" panose="02020603050405020304" pitchFamily="18" charset="0"/>
              <a:cs typeface="Times New Roman" panose="02020603050405020304" pitchFamily="18" charset="0"/>
            </a:endParaRPr>
          </a:p>
        </p:txBody>
      </p:sp>
      <p:pic>
        <p:nvPicPr>
          <p:cNvPr id="3" name="Рисунок 2"/>
          <p:cNvPicPr>
            <a:picLocks noChangeAspect="1"/>
          </p:cNvPicPr>
          <p:nvPr/>
        </p:nvPicPr>
        <p:blipFill>
          <a:blip r:embed="rId4"/>
          <a:stretch>
            <a:fillRect/>
          </a:stretch>
        </p:blipFill>
        <p:spPr>
          <a:xfrm>
            <a:off x="2367986" y="4083915"/>
            <a:ext cx="2047666" cy="26386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34286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0" y="0"/>
            <a:ext cx="12192000" cy="6857999"/>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Текст 11"/>
          <p:cNvSpPr>
            <a:spLocks noGrp="1"/>
          </p:cNvSpPr>
          <p:nvPr>
            <p:ph type="body" sz="half" idx="2"/>
          </p:nvPr>
        </p:nvSpPr>
        <p:spPr>
          <a:xfrm>
            <a:off x="1343025" y="209550"/>
            <a:ext cx="10848977" cy="6648449"/>
          </a:xfrm>
        </p:spPr>
        <p:txBody>
          <a:bodyPr>
            <a:noAutofit/>
          </a:bodyPr>
          <a:lstStyle/>
          <a:p>
            <a:pPr>
              <a:lnSpc>
                <a:spcPct val="80000"/>
              </a:lnSpc>
              <a:spcBef>
                <a:spcPts val="600"/>
              </a:spcBef>
            </a:pPr>
            <a:r>
              <a:rPr lang="ru-RU" sz="2000" b="1" dirty="0" smtClean="0">
                <a:latin typeface="Times New Roman" panose="02020603050405020304" pitchFamily="18" charset="0"/>
                <a:cs typeface="Times New Roman" panose="02020603050405020304" pitchFamily="18" charset="0"/>
              </a:rPr>
              <a:t>Наивысшим приоритетом для нас является удовлетворение потребностей заказчика, благодаря регулярной и ранней поставке ценного программного обеспечения. </a:t>
            </a:r>
          </a:p>
          <a:p>
            <a:pPr>
              <a:lnSpc>
                <a:spcPct val="80000"/>
              </a:lnSpc>
              <a:spcBef>
                <a:spcPts val="600"/>
              </a:spcBef>
            </a:pPr>
            <a:r>
              <a:rPr lang="ru-RU" sz="2000" b="1" dirty="0" smtClean="0">
                <a:latin typeface="Times New Roman" panose="02020603050405020304" pitchFamily="18" charset="0"/>
                <a:cs typeface="Times New Roman" panose="02020603050405020304" pitchFamily="18" charset="0"/>
              </a:rPr>
              <a:t>Изменение требований приветствуется, даже на поздних стадиях разработки. </a:t>
            </a:r>
            <a:r>
              <a:rPr lang="ru-RU" sz="2000" b="1" dirty="0" err="1" smtClean="0">
                <a:latin typeface="Times New Roman" panose="02020603050405020304" pitchFamily="18" charset="0"/>
                <a:cs typeface="Times New Roman" panose="02020603050405020304" pitchFamily="18" charset="0"/>
              </a:rPr>
              <a:t>Аgile</a:t>
            </a:r>
            <a:r>
              <a:rPr lang="ru-RU" sz="2000" b="1" dirty="0" smtClean="0">
                <a:latin typeface="Times New Roman" panose="02020603050405020304" pitchFamily="18" charset="0"/>
                <a:cs typeface="Times New Roman" panose="02020603050405020304" pitchFamily="18" charset="0"/>
              </a:rPr>
              <a:t>-процессы позволяют использовать изменения для обеспечения заказчику конкурентного преимущества. </a:t>
            </a:r>
          </a:p>
          <a:p>
            <a:pPr>
              <a:lnSpc>
                <a:spcPct val="80000"/>
              </a:lnSpc>
              <a:spcBef>
                <a:spcPts val="600"/>
              </a:spcBef>
            </a:pPr>
            <a:r>
              <a:rPr lang="ru-RU" sz="2000" b="1" dirty="0" smtClean="0">
                <a:latin typeface="Times New Roman" panose="02020603050405020304" pitchFamily="18" charset="0"/>
                <a:cs typeface="Times New Roman" panose="02020603050405020304" pitchFamily="18" charset="0"/>
              </a:rPr>
              <a:t>Работающий продукт следует выпускать как можно чаще, с периодичностью от пары недель до пары месяцев. </a:t>
            </a:r>
          </a:p>
          <a:p>
            <a:pPr>
              <a:lnSpc>
                <a:spcPct val="80000"/>
              </a:lnSpc>
              <a:spcBef>
                <a:spcPts val="600"/>
              </a:spcBef>
            </a:pPr>
            <a:r>
              <a:rPr lang="ru-RU" sz="2000" b="1" dirty="0" smtClean="0">
                <a:latin typeface="Times New Roman" panose="02020603050405020304" pitchFamily="18" charset="0"/>
                <a:cs typeface="Times New Roman" panose="02020603050405020304" pitchFamily="18" charset="0"/>
              </a:rPr>
              <a:t>На протяжении всего проекта разработчики и представители бизнеса должны ежедневно работать вместе. </a:t>
            </a:r>
          </a:p>
          <a:p>
            <a:pPr>
              <a:lnSpc>
                <a:spcPct val="80000"/>
              </a:lnSpc>
              <a:spcBef>
                <a:spcPts val="600"/>
              </a:spcBef>
            </a:pPr>
            <a:r>
              <a:rPr lang="ru-RU" sz="2000" b="1" dirty="0" smtClean="0">
                <a:latin typeface="Times New Roman" panose="02020603050405020304" pitchFamily="18" charset="0"/>
                <a:cs typeface="Times New Roman" panose="02020603050405020304" pitchFamily="18" charset="0"/>
              </a:rPr>
              <a:t>Над проектом должны работать мотивированные профессионалы. Чтобы работа была сделана, создайте условия, обеспечьте </a:t>
            </a:r>
            <a:r>
              <a:rPr lang="ru-RU" sz="2000" b="1" dirty="0" err="1" smtClean="0">
                <a:latin typeface="Times New Roman" panose="02020603050405020304" pitchFamily="18" charset="0"/>
                <a:cs typeface="Times New Roman" panose="02020603050405020304" pitchFamily="18" charset="0"/>
              </a:rPr>
              <a:t>полдержку</a:t>
            </a:r>
            <a:r>
              <a:rPr lang="ru-RU" sz="2000" b="1" dirty="0" smtClean="0">
                <a:latin typeface="Times New Roman" panose="02020603050405020304" pitchFamily="18" charset="0"/>
                <a:cs typeface="Times New Roman" panose="02020603050405020304" pitchFamily="18" charset="0"/>
              </a:rPr>
              <a:t> и полностью доверьтесь им. </a:t>
            </a:r>
          </a:p>
          <a:p>
            <a:pPr>
              <a:lnSpc>
                <a:spcPct val="80000"/>
              </a:lnSpc>
              <a:spcBef>
                <a:spcPts val="600"/>
              </a:spcBef>
            </a:pPr>
            <a:r>
              <a:rPr lang="ru-RU" sz="2000" b="1" dirty="0" smtClean="0">
                <a:latin typeface="Times New Roman" panose="02020603050405020304" pitchFamily="18" charset="0"/>
                <a:cs typeface="Times New Roman" panose="02020603050405020304" pitchFamily="18" charset="0"/>
              </a:rPr>
              <a:t>Непосредственное общение является наиболее практичным и эффективным способом обмена информацией как с самой командой, так и внутри команды. </a:t>
            </a:r>
          </a:p>
          <a:p>
            <a:pPr>
              <a:lnSpc>
                <a:spcPct val="80000"/>
              </a:lnSpc>
              <a:spcBef>
                <a:spcPts val="600"/>
              </a:spcBef>
            </a:pPr>
            <a:r>
              <a:rPr lang="ru-RU" sz="2000" b="1" dirty="0" smtClean="0">
                <a:latin typeface="Times New Roman" panose="02020603050405020304" pitchFamily="18" charset="0"/>
                <a:cs typeface="Times New Roman" panose="02020603050405020304" pitchFamily="18" charset="0"/>
              </a:rPr>
              <a:t>Работающий продукт — основной показатель прогресса.</a:t>
            </a:r>
          </a:p>
          <a:p>
            <a:pPr>
              <a:lnSpc>
                <a:spcPct val="80000"/>
              </a:lnSpc>
              <a:spcBef>
                <a:spcPts val="600"/>
              </a:spcBef>
            </a:pPr>
            <a:r>
              <a:rPr lang="ru-RU" sz="2000" b="1" dirty="0" smtClean="0">
                <a:latin typeface="Times New Roman" panose="02020603050405020304" pitchFamily="18" charset="0"/>
                <a:cs typeface="Times New Roman" panose="02020603050405020304" pitchFamily="18" charset="0"/>
              </a:rPr>
              <a:t>Инвесторы, разработчики и пользователи должны иметь возможность поддерживать постоянный ритм бесконечно. </a:t>
            </a:r>
            <a:r>
              <a:rPr lang="ru-RU" sz="2000" b="1" dirty="0" err="1" smtClean="0">
                <a:latin typeface="Times New Roman" panose="02020603050405020304" pitchFamily="18" charset="0"/>
                <a:cs typeface="Times New Roman" panose="02020603050405020304" pitchFamily="18" charset="0"/>
              </a:rPr>
              <a:t>Agile</a:t>
            </a:r>
            <a:r>
              <a:rPr lang="ru-RU" sz="2000" b="1" dirty="0" smtClean="0">
                <a:latin typeface="Times New Roman" panose="02020603050405020304" pitchFamily="18" charset="0"/>
                <a:cs typeface="Times New Roman" panose="02020603050405020304" pitchFamily="18" charset="0"/>
              </a:rPr>
              <a:t> помогает наладить такой устойчивый процесс разработки.</a:t>
            </a:r>
          </a:p>
          <a:p>
            <a:pPr>
              <a:lnSpc>
                <a:spcPct val="80000"/>
              </a:lnSpc>
              <a:spcBef>
                <a:spcPts val="600"/>
              </a:spcBef>
            </a:pPr>
            <a:r>
              <a:rPr lang="ru-RU" sz="2000" b="1" dirty="0" smtClean="0">
                <a:latin typeface="Times New Roman" panose="02020603050405020304" pitchFamily="18" charset="0"/>
                <a:cs typeface="Times New Roman" panose="02020603050405020304" pitchFamily="18" charset="0"/>
              </a:rPr>
              <a:t>Постоянное внимание к техническому совершенству и качеству проектирования повышает гибкость проекта. </a:t>
            </a:r>
          </a:p>
          <a:p>
            <a:pPr>
              <a:lnSpc>
                <a:spcPct val="80000"/>
              </a:lnSpc>
              <a:spcBef>
                <a:spcPts val="600"/>
              </a:spcBef>
            </a:pPr>
            <a:r>
              <a:rPr lang="ru-RU" sz="2000" b="1" dirty="0" smtClean="0">
                <a:latin typeface="Times New Roman" panose="02020603050405020304" pitchFamily="18" charset="0"/>
                <a:cs typeface="Times New Roman" panose="02020603050405020304" pitchFamily="18" charset="0"/>
              </a:rPr>
              <a:t>Простота — искусство минимизации лишней работы — крайне необходима. Самые лучшие требования, архитектурные и технические решения рождаются у самоорганизующихся команд.</a:t>
            </a:r>
          </a:p>
          <a:p>
            <a:pPr>
              <a:lnSpc>
                <a:spcPct val="80000"/>
              </a:lnSpc>
              <a:spcBef>
                <a:spcPts val="600"/>
              </a:spcBef>
            </a:pPr>
            <a:r>
              <a:rPr lang="ru-RU" sz="2000" b="1" dirty="0" smtClean="0">
                <a:latin typeface="Times New Roman" panose="02020603050405020304" pitchFamily="18" charset="0"/>
                <a:cs typeface="Times New Roman" panose="02020603050405020304" pitchFamily="18" charset="0"/>
              </a:rPr>
              <a:t>Команда должна систематически анализировать возможные способы улучшения эффективности и соответственно корректировать стиль своей работы.</a:t>
            </a:r>
            <a:endParaRPr lang="ru-RU" sz="2000" b="1" dirty="0">
              <a:latin typeface="Times New Roman" panose="02020603050405020304" pitchFamily="18" charset="0"/>
              <a:cs typeface="Times New Roman" panose="02020603050405020304" pitchFamily="18" charset="0"/>
            </a:endParaRPr>
          </a:p>
        </p:txBody>
      </p:sp>
      <p:sp>
        <p:nvSpPr>
          <p:cNvPr id="13" name="Прямоугольник 12"/>
          <p:cNvSpPr>
            <a:spLocks noChangeAspect="1"/>
          </p:cNvSpPr>
          <p:nvPr/>
        </p:nvSpPr>
        <p:spPr>
          <a:xfrm>
            <a:off x="514565" y="209550"/>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p:cNvSpPr>
            <a:spLocks noChangeAspect="1"/>
          </p:cNvSpPr>
          <p:nvPr/>
        </p:nvSpPr>
        <p:spPr>
          <a:xfrm>
            <a:off x="514564" y="828304"/>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15"/>
          <p:cNvSpPr>
            <a:spLocks noChangeAspect="1"/>
          </p:cNvSpPr>
          <p:nvPr/>
        </p:nvSpPr>
        <p:spPr>
          <a:xfrm>
            <a:off x="514563" y="1656608"/>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p:cNvSpPr>
            <a:spLocks noChangeAspect="1"/>
          </p:cNvSpPr>
          <p:nvPr/>
        </p:nvSpPr>
        <p:spPr>
          <a:xfrm>
            <a:off x="514563" y="2215534"/>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19"/>
          <p:cNvSpPr>
            <a:spLocks noChangeAspect="1"/>
          </p:cNvSpPr>
          <p:nvPr/>
        </p:nvSpPr>
        <p:spPr>
          <a:xfrm>
            <a:off x="514563" y="2774460"/>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p:cNvSpPr>
            <a:spLocks noChangeAspect="1"/>
          </p:cNvSpPr>
          <p:nvPr/>
        </p:nvSpPr>
        <p:spPr>
          <a:xfrm>
            <a:off x="514563" y="3333386"/>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Прямоугольник 23"/>
          <p:cNvSpPr>
            <a:spLocks noChangeAspect="1"/>
          </p:cNvSpPr>
          <p:nvPr/>
        </p:nvSpPr>
        <p:spPr>
          <a:xfrm>
            <a:off x="514563" y="3820890"/>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Прямоугольник 24"/>
          <p:cNvSpPr>
            <a:spLocks noChangeAspect="1"/>
          </p:cNvSpPr>
          <p:nvPr/>
        </p:nvSpPr>
        <p:spPr>
          <a:xfrm>
            <a:off x="514563" y="4293014"/>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Прямоугольник 25"/>
          <p:cNvSpPr>
            <a:spLocks noChangeAspect="1"/>
          </p:cNvSpPr>
          <p:nvPr/>
        </p:nvSpPr>
        <p:spPr>
          <a:xfrm>
            <a:off x="514563" y="5014823"/>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рямоугольник 26"/>
          <p:cNvSpPr>
            <a:spLocks noChangeAspect="1"/>
          </p:cNvSpPr>
          <p:nvPr/>
        </p:nvSpPr>
        <p:spPr>
          <a:xfrm>
            <a:off x="514562" y="5579682"/>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рямоугольник 27"/>
          <p:cNvSpPr>
            <a:spLocks noChangeAspect="1"/>
          </p:cNvSpPr>
          <p:nvPr/>
        </p:nvSpPr>
        <p:spPr>
          <a:xfrm>
            <a:off x="514561" y="6407986"/>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6481526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Заголовок 9"/>
          <p:cNvSpPr>
            <a:spLocks noGrp="1"/>
          </p:cNvSpPr>
          <p:nvPr>
            <p:ph type="title"/>
          </p:nvPr>
        </p:nvSpPr>
        <p:spPr>
          <a:xfrm>
            <a:off x="965902" y="862324"/>
            <a:ext cx="8797223" cy="920756"/>
          </a:xfrm>
        </p:spPr>
        <p:txBody>
          <a:bodyPr>
            <a:normAutofit/>
          </a:bodyPr>
          <a:lstStyle/>
          <a:p>
            <a:r>
              <a:rPr lang="ru-RU" sz="4400" b="1" dirty="0" smtClean="0">
                <a:latin typeface="Times New Roman" panose="02020603050405020304" pitchFamily="18" charset="0"/>
                <a:cs typeface="Times New Roman" panose="02020603050405020304" pitchFamily="18" charset="0"/>
              </a:rPr>
              <a:t>Основные манифесты (ценности)</a:t>
            </a:r>
            <a:endParaRPr lang="ru-RU" b="1" dirty="0">
              <a:latin typeface="Times New Roman" panose="02020603050405020304" pitchFamily="18" charset="0"/>
              <a:cs typeface="Times New Roman" panose="02020603050405020304" pitchFamily="18" charset="0"/>
            </a:endParaRPr>
          </a:p>
        </p:txBody>
      </p:sp>
      <p:sp>
        <p:nvSpPr>
          <p:cNvPr id="12" name="Текст 11"/>
          <p:cNvSpPr>
            <a:spLocks noGrp="1"/>
          </p:cNvSpPr>
          <p:nvPr>
            <p:ph type="body" sz="half" idx="2"/>
          </p:nvPr>
        </p:nvSpPr>
        <p:spPr>
          <a:xfrm>
            <a:off x="1824775" y="2473181"/>
            <a:ext cx="4204652" cy="1132647"/>
          </a:xfrm>
        </p:spPr>
        <p:txBody>
          <a:bodyPr>
            <a:normAutofit/>
          </a:bodyPr>
          <a:lstStyle/>
          <a:p>
            <a:pPr algn="just"/>
            <a:r>
              <a:rPr lang="ru-RU" sz="2400" dirty="0" smtClean="0">
                <a:latin typeface="Times New Roman" panose="02020603050405020304" pitchFamily="18" charset="0"/>
                <a:cs typeface="Times New Roman" panose="02020603050405020304" pitchFamily="18" charset="0"/>
              </a:rPr>
              <a:t>Люди и взаимодействия важнее процессов и инструментов</a:t>
            </a:r>
            <a:endParaRPr lang="ru-RU" sz="2400" dirty="0">
              <a:latin typeface="Times New Roman" panose="02020603050405020304" pitchFamily="18" charset="0"/>
              <a:cs typeface="Times New Roman" panose="02020603050405020304" pitchFamily="18" charset="0"/>
            </a:endParaRPr>
          </a:p>
        </p:txBody>
      </p:sp>
      <p:sp>
        <p:nvSpPr>
          <p:cNvPr id="13" name="Прямоугольник 12"/>
          <p:cNvSpPr>
            <a:spLocks noChangeAspect="1"/>
          </p:cNvSpPr>
          <p:nvPr/>
        </p:nvSpPr>
        <p:spPr>
          <a:xfrm>
            <a:off x="1055825" y="2712594"/>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p:cNvSpPr>
            <a:spLocks noChangeAspect="1"/>
          </p:cNvSpPr>
          <p:nvPr/>
        </p:nvSpPr>
        <p:spPr>
          <a:xfrm>
            <a:off x="1055825" y="4018260"/>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15"/>
          <p:cNvSpPr>
            <a:spLocks noChangeAspect="1"/>
          </p:cNvSpPr>
          <p:nvPr/>
        </p:nvSpPr>
        <p:spPr>
          <a:xfrm>
            <a:off x="1055825" y="5331299"/>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p:cNvSpPr>
            <a:spLocks noChangeAspect="1"/>
          </p:cNvSpPr>
          <p:nvPr/>
        </p:nvSpPr>
        <p:spPr>
          <a:xfrm>
            <a:off x="6317912" y="2713672"/>
            <a:ext cx="313899" cy="31389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11"/>
          <p:cNvSpPr txBox="1">
            <a:spLocks/>
          </p:cNvSpPr>
          <p:nvPr/>
        </p:nvSpPr>
        <p:spPr>
          <a:xfrm>
            <a:off x="7081249" y="4349961"/>
            <a:ext cx="4204652" cy="15535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b="1" dirty="0" smtClean="0">
                <a:latin typeface="Times New Roman" panose="02020603050405020304" pitchFamily="18" charset="0"/>
                <a:cs typeface="Times New Roman" panose="02020603050405020304" pitchFamily="18" charset="0"/>
              </a:rPr>
              <a:t>Вывод:</a:t>
            </a:r>
          </a:p>
          <a:p>
            <a:pPr algn="just"/>
            <a:r>
              <a:rPr lang="ru-RU" sz="2400" b="1" dirty="0" smtClean="0">
                <a:latin typeface="Times New Roman" panose="02020603050405020304" pitchFamily="18" charset="0"/>
                <a:cs typeface="Times New Roman" panose="02020603050405020304" pitchFamily="18" charset="0"/>
              </a:rPr>
              <a:t>Не отрицая важность того, что </a:t>
            </a:r>
            <a:r>
              <a:rPr lang="ru-RU" sz="2400" b="1" dirty="0" smtClean="0">
                <a:solidFill>
                  <a:srgbClr val="7030A0"/>
                </a:solidFill>
                <a:latin typeface="Times New Roman" panose="02020603050405020304" pitchFamily="18" charset="0"/>
                <a:cs typeface="Times New Roman" panose="02020603050405020304" pitchFamily="18" charset="0"/>
              </a:rPr>
              <a:t>справа</a:t>
            </a:r>
            <a:r>
              <a:rPr lang="ru-RU" sz="2400" b="1" dirty="0" smtClean="0">
                <a:latin typeface="Times New Roman" panose="02020603050405020304" pitchFamily="18" charset="0"/>
                <a:cs typeface="Times New Roman" panose="02020603050405020304" pitchFamily="18" charset="0"/>
              </a:rPr>
              <a:t>, мы больше ценим то, что </a:t>
            </a:r>
            <a:r>
              <a:rPr lang="ru-RU" sz="2400" b="1" dirty="0" smtClean="0">
                <a:solidFill>
                  <a:srgbClr val="7030A0"/>
                </a:solidFill>
                <a:latin typeface="Times New Roman" panose="02020603050405020304" pitchFamily="18" charset="0"/>
                <a:cs typeface="Times New Roman" panose="02020603050405020304" pitchFamily="18" charset="0"/>
              </a:rPr>
              <a:t>слева</a:t>
            </a:r>
            <a:r>
              <a:rPr lang="ru-RU" sz="2400" b="1" dirty="0" smtClean="0">
                <a:latin typeface="Times New Roman" panose="02020603050405020304" pitchFamily="18" charset="0"/>
                <a:cs typeface="Times New Roman" panose="02020603050405020304" pitchFamily="18" charset="0"/>
              </a:rPr>
              <a:t>.</a:t>
            </a:r>
            <a:endParaRPr lang="ru-RU" sz="2400" b="1" dirty="0">
              <a:latin typeface="Times New Roman" panose="02020603050405020304" pitchFamily="18" charset="0"/>
              <a:cs typeface="Times New Roman" panose="02020603050405020304" pitchFamily="18" charset="0"/>
            </a:endParaRPr>
          </a:p>
        </p:txBody>
      </p:sp>
      <p:sp>
        <p:nvSpPr>
          <p:cNvPr id="22" name="Прямоугольник 21"/>
          <p:cNvSpPr>
            <a:spLocks/>
          </p:cNvSpPr>
          <p:nvPr/>
        </p:nvSpPr>
        <p:spPr>
          <a:xfrm>
            <a:off x="1316631" y="1901021"/>
            <a:ext cx="2555220" cy="54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Текст 11"/>
          <p:cNvSpPr txBox="1">
            <a:spLocks/>
          </p:cNvSpPr>
          <p:nvPr/>
        </p:nvSpPr>
        <p:spPr>
          <a:xfrm>
            <a:off x="1824775" y="3777769"/>
            <a:ext cx="4204652" cy="11326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Работающий продукт важнее исчерпывающей документации.</a:t>
            </a:r>
            <a:endParaRPr lang="ru-RU" sz="2400" dirty="0">
              <a:latin typeface="Times New Roman" panose="02020603050405020304" pitchFamily="18" charset="0"/>
              <a:cs typeface="Times New Roman" panose="02020603050405020304" pitchFamily="18" charset="0"/>
            </a:endParaRPr>
          </a:p>
        </p:txBody>
      </p:sp>
      <p:sp>
        <p:nvSpPr>
          <p:cNvPr id="24" name="Текст 11"/>
          <p:cNvSpPr txBox="1">
            <a:spLocks/>
          </p:cNvSpPr>
          <p:nvPr/>
        </p:nvSpPr>
        <p:spPr>
          <a:xfrm>
            <a:off x="1824775" y="5078874"/>
            <a:ext cx="4204652" cy="11326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Сотрудничество с заказчиком важнее согласования условий контракта.</a:t>
            </a:r>
            <a:endParaRPr lang="ru-RU" sz="2400" dirty="0">
              <a:latin typeface="Times New Roman" panose="02020603050405020304" pitchFamily="18" charset="0"/>
              <a:cs typeface="Times New Roman" panose="02020603050405020304" pitchFamily="18" charset="0"/>
            </a:endParaRPr>
          </a:p>
        </p:txBody>
      </p:sp>
      <p:sp>
        <p:nvSpPr>
          <p:cNvPr id="25" name="Текст 11"/>
          <p:cNvSpPr txBox="1">
            <a:spLocks/>
          </p:cNvSpPr>
          <p:nvPr/>
        </p:nvSpPr>
        <p:spPr>
          <a:xfrm>
            <a:off x="7081249" y="2474422"/>
            <a:ext cx="4204652" cy="113264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Готовность к изменениям важнее следования первоначальному плану.</a:t>
            </a:r>
            <a:endParaRPr lang="ru-R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91666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Прямоугольник 47"/>
          <p:cNvSpPr>
            <a:spLocks/>
          </p:cNvSpPr>
          <p:nvPr/>
        </p:nvSpPr>
        <p:spPr>
          <a:xfrm>
            <a:off x="612000" y="625696"/>
            <a:ext cx="10968000" cy="6123592"/>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Заголовок 9"/>
          <p:cNvSpPr>
            <a:spLocks noGrp="1"/>
          </p:cNvSpPr>
          <p:nvPr>
            <p:ph type="title"/>
          </p:nvPr>
        </p:nvSpPr>
        <p:spPr>
          <a:xfrm>
            <a:off x="1663270" y="378766"/>
            <a:ext cx="8892000" cy="1259227"/>
          </a:xfrm>
        </p:spPr>
        <p:txBody>
          <a:bodyPr>
            <a:normAutofit/>
          </a:bodyPr>
          <a:lstStyle/>
          <a:p>
            <a:pPr algn="ctr"/>
            <a:r>
              <a:rPr lang="ru-RU" sz="4400" b="1" dirty="0" smtClean="0">
                <a:latin typeface="Times New Roman" panose="02020603050405020304" pitchFamily="18" charset="0"/>
                <a:cs typeface="Times New Roman" panose="02020603050405020304" pitchFamily="18" charset="0"/>
              </a:rPr>
              <a:t>+ и – </a:t>
            </a:r>
            <a:endParaRPr lang="ru-RU" sz="4400" b="1" dirty="0">
              <a:latin typeface="Times New Roman" panose="02020603050405020304" pitchFamily="18" charset="0"/>
              <a:cs typeface="Times New Roman" panose="02020603050405020304" pitchFamily="18" charset="0"/>
            </a:endParaRPr>
          </a:p>
        </p:txBody>
      </p:sp>
      <p:sp>
        <p:nvSpPr>
          <p:cNvPr id="12" name="Текст 11"/>
          <p:cNvSpPr>
            <a:spLocks noGrp="1"/>
          </p:cNvSpPr>
          <p:nvPr>
            <p:ph type="body" sz="half" idx="2"/>
          </p:nvPr>
        </p:nvSpPr>
        <p:spPr>
          <a:xfrm>
            <a:off x="1645576" y="2321773"/>
            <a:ext cx="4396423" cy="439791"/>
          </a:xfrm>
        </p:spPr>
        <p:txBody>
          <a:bodyPr>
            <a:normAutofit/>
          </a:bodyPr>
          <a:lstStyle/>
          <a:p>
            <a:r>
              <a:rPr lang="ru-RU" sz="2400" b="1" dirty="0" smtClean="0">
                <a:latin typeface="Times New Roman" panose="02020603050405020304" pitchFamily="18" charset="0"/>
                <a:cs typeface="Times New Roman" panose="02020603050405020304" pitchFamily="18" charset="0"/>
              </a:rPr>
              <a:t>Гибкость к изменениям</a:t>
            </a:r>
            <a:endParaRPr lang="ru-RU" sz="2400" dirty="0" smtClean="0">
              <a:latin typeface="Times New Roman" panose="02020603050405020304" pitchFamily="18" charset="0"/>
              <a:cs typeface="Times New Roman" panose="02020603050405020304" pitchFamily="18" charset="0"/>
            </a:endParaRPr>
          </a:p>
          <a:p>
            <a:endParaRPr lang="ru-RU" sz="2800" dirty="0" smtClean="0">
              <a:latin typeface="Times New Roman" panose="02020603050405020304" pitchFamily="18" charset="0"/>
              <a:cs typeface="Times New Roman" panose="02020603050405020304" pitchFamily="18" charset="0"/>
            </a:endParaRPr>
          </a:p>
        </p:txBody>
      </p:sp>
      <p:sp>
        <p:nvSpPr>
          <p:cNvPr id="16" name="Прямоугольник 15"/>
          <p:cNvSpPr>
            <a:spLocks/>
          </p:cNvSpPr>
          <p:nvPr/>
        </p:nvSpPr>
        <p:spPr>
          <a:xfrm>
            <a:off x="6042000" y="2328491"/>
            <a:ext cx="108000" cy="388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19"/>
          <p:cNvSpPr>
            <a:spLocks/>
          </p:cNvSpPr>
          <p:nvPr/>
        </p:nvSpPr>
        <p:spPr>
          <a:xfrm rot="5400000">
            <a:off x="6064577" y="-1031410"/>
            <a:ext cx="54000" cy="889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Прямоугольник 23"/>
          <p:cNvSpPr>
            <a:spLocks/>
          </p:cNvSpPr>
          <p:nvPr/>
        </p:nvSpPr>
        <p:spPr>
          <a:xfrm rot="5400000">
            <a:off x="6064577" y="-1646970"/>
            <a:ext cx="54000" cy="889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рямоугольник 27"/>
          <p:cNvSpPr>
            <a:spLocks/>
          </p:cNvSpPr>
          <p:nvPr/>
        </p:nvSpPr>
        <p:spPr>
          <a:xfrm rot="5400000">
            <a:off x="6064577" y="-415849"/>
            <a:ext cx="54000" cy="889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Прямоугольник 31"/>
          <p:cNvSpPr>
            <a:spLocks/>
          </p:cNvSpPr>
          <p:nvPr/>
        </p:nvSpPr>
        <p:spPr>
          <a:xfrm rot="5400000">
            <a:off x="6064577" y="199712"/>
            <a:ext cx="54000" cy="889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Прямоугольник 33"/>
          <p:cNvSpPr>
            <a:spLocks/>
          </p:cNvSpPr>
          <p:nvPr/>
        </p:nvSpPr>
        <p:spPr>
          <a:xfrm rot="5400000">
            <a:off x="6091117" y="1229994"/>
            <a:ext cx="54000" cy="889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Текст 11"/>
          <p:cNvSpPr txBox="1">
            <a:spLocks/>
          </p:cNvSpPr>
          <p:nvPr/>
        </p:nvSpPr>
        <p:spPr>
          <a:xfrm>
            <a:off x="1654423" y="2947799"/>
            <a:ext cx="4396423" cy="4397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u-RU" sz="2400" b="1" dirty="0" smtClean="0">
                <a:latin typeface="Times New Roman" panose="02020603050405020304" pitchFamily="18" charset="0"/>
                <a:cs typeface="Times New Roman" panose="02020603050405020304" pitchFamily="18" charset="0"/>
              </a:rPr>
              <a:t>Сниженные риски провала</a:t>
            </a:r>
            <a:endParaRPr lang="ru-RU" sz="2400" dirty="0" smtClean="0">
              <a:latin typeface="Times New Roman" panose="02020603050405020304" pitchFamily="18" charset="0"/>
              <a:cs typeface="Times New Roman" panose="02020603050405020304" pitchFamily="18" charset="0"/>
            </a:endParaRPr>
          </a:p>
          <a:p>
            <a:endParaRPr lang="ru-RU" sz="2800" dirty="0">
              <a:latin typeface="Times New Roman" panose="02020603050405020304" pitchFamily="18" charset="0"/>
              <a:cs typeface="Times New Roman" panose="02020603050405020304" pitchFamily="18" charset="0"/>
            </a:endParaRPr>
          </a:p>
        </p:txBody>
      </p:sp>
      <p:sp>
        <p:nvSpPr>
          <p:cNvPr id="50" name="Текст 11"/>
          <p:cNvSpPr txBox="1">
            <a:spLocks/>
          </p:cNvSpPr>
          <p:nvPr/>
        </p:nvSpPr>
        <p:spPr>
          <a:xfrm>
            <a:off x="1663270" y="3573825"/>
            <a:ext cx="4396423" cy="439791"/>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u-RU" sz="2400" b="1" dirty="0" smtClean="0">
                <a:latin typeface="Times New Roman" panose="02020603050405020304" pitchFamily="18" charset="0"/>
                <a:cs typeface="Times New Roman" panose="02020603050405020304" pitchFamily="18" charset="0"/>
              </a:rPr>
              <a:t>Устойчивость к рискам провала</a:t>
            </a:r>
            <a:endParaRPr lang="ru-RU" sz="2400" dirty="0" smtClean="0">
              <a:latin typeface="Times New Roman" panose="02020603050405020304" pitchFamily="18" charset="0"/>
              <a:cs typeface="Times New Roman" panose="02020603050405020304" pitchFamily="18" charset="0"/>
            </a:endParaRPr>
          </a:p>
          <a:p>
            <a:endParaRPr lang="ru-RU" sz="2800" dirty="0">
              <a:latin typeface="Times New Roman" panose="02020603050405020304" pitchFamily="18" charset="0"/>
              <a:cs typeface="Times New Roman" panose="02020603050405020304" pitchFamily="18" charset="0"/>
            </a:endParaRPr>
          </a:p>
        </p:txBody>
      </p:sp>
      <p:sp>
        <p:nvSpPr>
          <p:cNvPr id="51" name="Текст 11"/>
          <p:cNvSpPr txBox="1">
            <a:spLocks/>
          </p:cNvSpPr>
          <p:nvPr/>
        </p:nvSpPr>
        <p:spPr>
          <a:xfrm>
            <a:off x="1672117" y="4199851"/>
            <a:ext cx="4396423" cy="4397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u-RU" sz="2400" b="1" dirty="0" smtClean="0">
                <a:latin typeface="Times New Roman" panose="02020603050405020304" pitchFamily="18" charset="0"/>
                <a:cs typeface="Times New Roman" panose="02020603050405020304" pitchFamily="18" charset="0"/>
              </a:rPr>
              <a:t>Вовлеченность команды</a:t>
            </a:r>
            <a:endParaRPr lang="ru-RU" sz="2400" dirty="0" smtClean="0">
              <a:latin typeface="Times New Roman" panose="02020603050405020304" pitchFamily="18" charset="0"/>
              <a:cs typeface="Times New Roman" panose="02020603050405020304" pitchFamily="18" charset="0"/>
            </a:endParaRPr>
          </a:p>
          <a:p>
            <a:endParaRPr lang="ru-RU" sz="2800" dirty="0">
              <a:latin typeface="Times New Roman" panose="02020603050405020304" pitchFamily="18" charset="0"/>
              <a:cs typeface="Times New Roman" panose="02020603050405020304" pitchFamily="18" charset="0"/>
            </a:endParaRPr>
          </a:p>
        </p:txBody>
      </p:sp>
      <p:sp>
        <p:nvSpPr>
          <p:cNvPr id="52" name="Текст 11"/>
          <p:cNvSpPr txBox="1">
            <a:spLocks/>
          </p:cNvSpPr>
          <p:nvPr/>
        </p:nvSpPr>
        <p:spPr>
          <a:xfrm>
            <a:off x="1672116" y="4881519"/>
            <a:ext cx="4343343" cy="75517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u-RU" sz="2400" b="1" dirty="0" smtClean="0">
                <a:latin typeface="Times New Roman" panose="02020603050405020304" pitchFamily="18" charset="0"/>
                <a:cs typeface="Times New Roman" panose="02020603050405020304" pitchFamily="18" charset="0"/>
              </a:rPr>
              <a:t>Высокая скорость реакции на проблемы</a:t>
            </a:r>
            <a:endParaRPr lang="ru-RU" sz="2400" dirty="0" smtClean="0">
              <a:latin typeface="Times New Roman" panose="02020603050405020304" pitchFamily="18" charset="0"/>
              <a:cs typeface="Times New Roman" panose="02020603050405020304" pitchFamily="18" charset="0"/>
            </a:endParaRPr>
          </a:p>
        </p:txBody>
      </p:sp>
      <p:sp>
        <p:nvSpPr>
          <p:cNvPr id="53" name="Текст 11"/>
          <p:cNvSpPr txBox="1">
            <a:spLocks/>
          </p:cNvSpPr>
          <p:nvPr/>
        </p:nvSpPr>
        <p:spPr>
          <a:xfrm>
            <a:off x="1672117" y="5723439"/>
            <a:ext cx="4396423" cy="4397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u-RU" sz="2400" b="1" dirty="0" smtClean="0">
                <a:latin typeface="Times New Roman" panose="02020603050405020304" pitchFamily="18" charset="0"/>
                <a:cs typeface="Times New Roman" panose="02020603050405020304" pitchFamily="18" charset="0"/>
              </a:rPr>
              <a:t>Минимум рутины</a:t>
            </a:r>
            <a:endParaRPr lang="ru-RU" sz="2400" dirty="0" smtClean="0">
              <a:latin typeface="Times New Roman" panose="02020603050405020304" pitchFamily="18" charset="0"/>
              <a:cs typeface="Times New Roman" panose="02020603050405020304" pitchFamily="18" charset="0"/>
            </a:endParaRPr>
          </a:p>
          <a:p>
            <a:endParaRPr lang="ru-RU" sz="2800" dirty="0">
              <a:latin typeface="Times New Roman" panose="02020603050405020304" pitchFamily="18" charset="0"/>
              <a:cs typeface="Times New Roman" panose="02020603050405020304" pitchFamily="18" charset="0"/>
            </a:endParaRPr>
          </a:p>
        </p:txBody>
      </p:sp>
      <p:sp>
        <p:nvSpPr>
          <p:cNvPr id="54" name="Текст 11"/>
          <p:cNvSpPr txBox="1">
            <a:spLocks/>
          </p:cNvSpPr>
          <p:nvPr/>
        </p:nvSpPr>
        <p:spPr>
          <a:xfrm>
            <a:off x="6132307" y="2318048"/>
            <a:ext cx="4775342" cy="4716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u-RU" sz="2400" b="1" dirty="0" smtClean="0">
                <a:latin typeface="Times New Roman" panose="02020603050405020304" pitchFamily="18" charset="0"/>
                <a:cs typeface="Times New Roman" panose="02020603050405020304" pitchFamily="18" charset="0"/>
              </a:rPr>
              <a:t>Нет четкого плана и структуры</a:t>
            </a:r>
            <a:endParaRPr lang="ru-RU" sz="2400" dirty="0" smtClean="0">
              <a:latin typeface="Times New Roman" panose="02020603050405020304" pitchFamily="18" charset="0"/>
              <a:cs typeface="Times New Roman" panose="02020603050405020304" pitchFamily="18" charset="0"/>
            </a:endParaRPr>
          </a:p>
          <a:p>
            <a:endParaRPr lang="ru-RU" sz="2800" dirty="0">
              <a:latin typeface="Times New Roman" panose="02020603050405020304" pitchFamily="18" charset="0"/>
              <a:cs typeface="Times New Roman" panose="02020603050405020304" pitchFamily="18" charset="0"/>
            </a:endParaRPr>
          </a:p>
        </p:txBody>
      </p:sp>
      <p:sp>
        <p:nvSpPr>
          <p:cNvPr id="55" name="Текст 11"/>
          <p:cNvSpPr txBox="1">
            <a:spLocks/>
          </p:cNvSpPr>
          <p:nvPr/>
        </p:nvSpPr>
        <p:spPr>
          <a:xfrm>
            <a:off x="6150000" y="2947798"/>
            <a:ext cx="4558866" cy="42967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u-RU" sz="2400" b="1" dirty="0" smtClean="0">
                <a:latin typeface="Times New Roman" panose="02020603050405020304" pitchFamily="18" charset="0"/>
                <a:cs typeface="Times New Roman" panose="02020603050405020304" pitchFamily="18" charset="0"/>
              </a:rPr>
              <a:t>Потребность в тесном общении</a:t>
            </a:r>
            <a:endParaRPr lang="ru-RU" sz="2400" dirty="0" smtClean="0">
              <a:latin typeface="Times New Roman" panose="02020603050405020304" pitchFamily="18" charset="0"/>
              <a:cs typeface="Times New Roman" panose="02020603050405020304" pitchFamily="18" charset="0"/>
            </a:endParaRPr>
          </a:p>
          <a:p>
            <a:endParaRPr lang="ru-RU" sz="2800" dirty="0">
              <a:latin typeface="Times New Roman" panose="02020603050405020304" pitchFamily="18" charset="0"/>
              <a:cs typeface="Times New Roman" panose="02020603050405020304" pitchFamily="18" charset="0"/>
            </a:endParaRPr>
          </a:p>
        </p:txBody>
      </p:sp>
      <p:sp>
        <p:nvSpPr>
          <p:cNvPr id="56" name="Текст 11"/>
          <p:cNvSpPr txBox="1">
            <a:spLocks/>
          </p:cNvSpPr>
          <p:nvPr/>
        </p:nvSpPr>
        <p:spPr>
          <a:xfrm>
            <a:off x="6158847" y="3574497"/>
            <a:ext cx="4550019" cy="4587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u-RU" sz="2400" b="1" dirty="0" smtClean="0">
                <a:latin typeface="Times New Roman" panose="02020603050405020304" pitchFamily="18" charset="0"/>
                <a:cs typeface="Times New Roman" panose="02020603050405020304" pitchFamily="18" charset="0"/>
              </a:rPr>
              <a:t>Сложность кого-то заменить</a:t>
            </a:r>
            <a:endParaRPr lang="ru-RU" sz="2400" dirty="0" smtClean="0">
              <a:latin typeface="Times New Roman" panose="02020603050405020304" pitchFamily="18" charset="0"/>
              <a:cs typeface="Times New Roman" panose="02020603050405020304" pitchFamily="18" charset="0"/>
            </a:endParaRPr>
          </a:p>
          <a:p>
            <a:endParaRPr lang="ru-RU" sz="2800" dirty="0">
              <a:latin typeface="Times New Roman" panose="02020603050405020304" pitchFamily="18" charset="0"/>
              <a:cs typeface="Times New Roman" panose="02020603050405020304" pitchFamily="18" charset="0"/>
            </a:endParaRPr>
          </a:p>
        </p:txBody>
      </p:sp>
      <p:sp>
        <p:nvSpPr>
          <p:cNvPr id="57" name="Текст 11"/>
          <p:cNvSpPr txBox="1">
            <a:spLocks/>
          </p:cNvSpPr>
          <p:nvPr/>
        </p:nvSpPr>
        <p:spPr>
          <a:xfrm>
            <a:off x="6167694" y="4199559"/>
            <a:ext cx="4396423" cy="4397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u-RU" sz="2400" b="1" dirty="0" smtClean="0">
                <a:latin typeface="Times New Roman" panose="02020603050405020304" pitchFamily="18" charset="0"/>
                <a:cs typeface="Times New Roman" panose="02020603050405020304" pitchFamily="18" charset="0"/>
              </a:rPr>
              <a:t>Большой фокус на мелочах</a:t>
            </a:r>
            <a:endParaRPr lang="ru-RU" sz="2400" dirty="0" smtClean="0">
              <a:latin typeface="Times New Roman" panose="02020603050405020304" pitchFamily="18" charset="0"/>
              <a:cs typeface="Times New Roman" panose="02020603050405020304" pitchFamily="18" charset="0"/>
            </a:endParaRPr>
          </a:p>
          <a:p>
            <a:endParaRPr lang="ru-RU" sz="2800" dirty="0">
              <a:latin typeface="Times New Roman" panose="02020603050405020304" pitchFamily="18" charset="0"/>
              <a:cs typeface="Times New Roman" panose="02020603050405020304" pitchFamily="18" charset="0"/>
            </a:endParaRPr>
          </a:p>
        </p:txBody>
      </p:sp>
      <p:sp>
        <p:nvSpPr>
          <p:cNvPr id="58" name="Текст 11"/>
          <p:cNvSpPr txBox="1">
            <a:spLocks/>
          </p:cNvSpPr>
          <p:nvPr/>
        </p:nvSpPr>
        <p:spPr>
          <a:xfrm>
            <a:off x="6176541" y="4919643"/>
            <a:ext cx="4396423" cy="69598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u-RU" sz="2400" b="1" dirty="0" smtClean="0">
                <a:latin typeface="Times New Roman" panose="02020603050405020304" pitchFamily="18" charset="0"/>
                <a:cs typeface="Times New Roman" panose="02020603050405020304" pitchFamily="18" charset="0"/>
              </a:rPr>
              <a:t>Сложность с внедрением методологии</a:t>
            </a:r>
            <a:endParaRPr lang="ru-RU" sz="2400" dirty="0" smtClean="0">
              <a:latin typeface="Times New Roman" panose="02020603050405020304" pitchFamily="18" charset="0"/>
              <a:cs typeface="Times New Roman" panose="02020603050405020304" pitchFamily="18" charset="0"/>
            </a:endParaRPr>
          </a:p>
          <a:p>
            <a:endParaRPr lang="ru-RU" sz="2800" dirty="0">
              <a:latin typeface="Times New Roman" panose="02020603050405020304" pitchFamily="18" charset="0"/>
              <a:cs typeface="Times New Roman" panose="02020603050405020304" pitchFamily="18" charset="0"/>
            </a:endParaRPr>
          </a:p>
        </p:txBody>
      </p:sp>
      <p:sp>
        <p:nvSpPr>
          <p:cNvPr id="59" name="Текст 11"/>
          <p:cNvSpPr txBox="1">
            <a:spLocks/>
          </p:cNvSpPr>
          <p:nvPr/>
        </p:nvSpPr>
        <p:spPr>
          <a:xfrm>
            <a:off x="6158847" y="5729254"/>
            <a:ext cx="4775342" cy="4716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u-RU" sz="2400" b="1" dirty="0" smtClean="0">
                <a:latin typeface="Times New Roman" panose="02020603050405020304" pitchFamily="18" charset="0"/>
                <a:cs typeface="Times New Roman" panose="02020603050405020304" pitchFamily="18" charset="0"/>
              </a:rPr>
              <a:t>Не правила, а просто ценности</a:t>
            </a:r>
            <a:endParaRPr lang="ru-RU" sz="2400" dirty="0" smtClean="0">
              <a:latin typeface="Times New Roman" panose="02020603050405020304" pitchFamily="18" charset="0"/>
              <a:cs typeface="Times New Roman" panose="02020603050405020304" pitchFamily="18" charset="0"/>
            </a:endParaRPr>
          </a:p>
          <a:p>
            <a:endParaRPr lang="ru-RU"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37673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9"/>
          <p:cNvSpPr txBox="1">
            <a:spLocks/>
          </p:cNvSpPr>
          <p:nvPr/>
        </p:nvSpPr>
        <p:spPr>
          <a:xfrm>
            <a:off x="3655670" y="142875"/>
            <a:ext cx="4880660" cy="132775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b="1" dirty="0" smtClean="0">
                <a:latin typeface="Times New Roman" panose="02020603050405020304" pitchFamily="18" charset="0"/>
                <a:cs typeface="Times New Roman" panose="02020603050405020304" pitchFamily="18" charset="0"/>
              </a:rPr>
              <a:t>Совокупность методологий</a:t>
            </a:r>
            <a:endParaRPr lang="ru-RU" b="1" dirty="0">
              <a:latin typeface="Times New Roman" panose="02020603050405020304" pitchFamily="18" charset="0"/>
              <a:cs typeface="Times New Roman" panose="02020603050405020304" pitchFamily="18" charset="0"/>
            </a:endParaRPr>
          </a:p>
        </p:txBody>
      </p:sp>
      <p:sp>
        <p:nvSpPr>
          <p:cNvPr id="4" name="Прямоугольник 3"/>
          <p:cNvSpPr>
            <a:spLocks/>
          </p:cNvSpPr>
          <p:nvPr/>
        </p:nvSpPr>
        <p:spPr>
          <a:xfrm>
            <a:off x="5771999" y="1631542"/>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0" y="0"/>
            <a:ext cx="1944414" cy="6858000"/>
          </a:xfrm>
          <a:prstGeom prst="rect">
            <a:avLst/>
          </a:prstGeom>
          <a:gradFill flip="none" rotWithShape="1">
            <a:gsLst>
              <a:gs pos="34000">
                <a:srgbClr val="E3D1F1">
                  <a:alpha val="90000"/>
                </a:srgbClr>
              </a:gs>
              <a:gs pos="0">
                <a:schemeClr val="bg1"/>
              </a:gs>
              <a:gs pos="68000">
                <a:srgbClr val="7030A0">
                  <a:lumMod val="40000"/>
                  <a:lumOff val="60000"/>
                </a:srgbClr>
              </a:gs>
              <a:gs pos="88000">
                <a:srgbClr val="7030A0">
                  <a:lumMod val="70000"/>
                  <a:lumOff val="30000"/>
                </a:srgbClr>
              </a:gs>
              <a:gs pos="100000">
                <a:srgbClr val="7030A0">
                  <a:lumMod val="10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flipH="1">
            <a:off x="10247583" y="0"/>
            <a:ext cx="1944414" cy="6858000"/>
          </a:xfrm>
          <a:prstGeom prst="rect">
            <a:avLst/>
          </a:prstGeom>
          <a:gradFill flip="none" rotWithShape="1">
            <a:gsLst>
              <a:gs pos="34000">
                <a:srgbClr val="E3D1F1">
                  <a:alpha val="90000"/>
                </a:srgbClr>
              </a:gs>
              <a:gs pos="0">
                <a:schemeClr val="bg1"/>
              </a:gs>
              <a:gs pos="68000">
                <a:srgbClr val="7030A0">
                  <a:lumMod val="40000"/>
                  <a:lumOff val="60000"/>
                </a:srgbClr>
              </a:gs>
              <a:gs pos="88000">
                <a:srgbClr val="7030A0">
                  <a:lumMod val="70000"/>
                  <a:lumOff val="30000"/>
                </a:srgbClr>
              </a:gs>
              <a:gs pos="100000">
                <a:srgbClr val="7030A0">
                  <a:lumMod val="10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Рисунок 7"/>
          <p:cNvPicPr>
            <a:picLocks noChangeAspect="1"/>
          </p:cNvPicPr>
          <p:nvPr/>
        </p:nvPicPr>
        <p:blipFill>
          <a:blip r:embed="rId2"/>
          <a:stretch>
            <a:fillRect/>
          </a:stretch>
        </p:blipFill>
        <p:spPr>
          <a:xfrm>
            <a:off x="2576295" y="1976322"/>
            <a:ext cx="7039409" cy="36055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Текст 11"/>
          <p:cNvSpPr txBox="1">
            <a:spLocks/>
          </p:cNvSpPr>
          <p:nvPr/>
        </p:nvSpPr>
        <p:spPr>
          <a:xfrm>
            <a:off x="3760988" y="6386358"/>
            <a:ext cx="4775342" cy="4716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u-RU" sz="2400" b="1" dirty="0" smtClean="0">
                <a:latin typeface="Times New Roman" panose="02020603050405020304" pitchFamily="18" charset="0"/>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lean – </a:t>
            </a:r>
            <a:r>
              <a:rPr lang="ru-RU" sz="2400" dirty="0" smtClean="0">
                <a:latin typeface="Times New Roman" panose="02020603050405020304" pitchFamily="18" charset="0"/>
                <a:cs typeface="Times New Roman" panose="02020603050405020304" pitchFamily="18" charset="0"/>
              </a:rPr>
              <a:t>бережливое производство</a:t>
            </a:r>
          </a:p>
        </p:txBody>
      </p:sp>
    </p:spTree>
    <p:extLst>
      <p:ext uri="{BB962C8B-B14F-4D97-AF65-F5344CB8AC3E}">
        <p14:creationId xmlns:p14="http://schemas.microsoft.com/office/powerpoint/2010/main" val="2345485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l="1090" t="1856"/>
          <a:stretch/>
        </p:blipFill>
        <p:spPr>
          <a:xfrm>
            <a:off x="2397657" y="1905000"/>
            <a:ext cx="7396683" cy="35341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Заголовок 9"/>
          <p:cNvSpPr txBox="1">
            <a:spLocks/>
          </p:cNvSpPr>
          <p:nvPr/>
        </p:nvSpPr>
        <p:spPr>
          <a:xfrm>
            <a:off x="3655670" y="142875"/>
            <a:ext cx="4880660" cy="132775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b="1" dirty="0" smtClean="0">
                <a:latin typeface="Times New Roman" panose="02020603050405020304" pitchFamily="18" charset="0"/>
                <a:cs typeface="Times New Roman" panose="02020603050405020304" pitchFamily="18" charset="0"/>
              </a:rPr>
              <a:t>Жизненный цикл </a:t>
            </a:r>
            <a:r>
              <a:rPr lang="en-US" b="1" dirty="0" smtClean="0">
                <a:latin typeface="Times New Roman" panose="02020603050405020304" pitchFamily="18" charset="0"/>
                <a:cs typeface="Times New Roman" panose="02020603050405020304" pitchFamily="18" charset="0"/>
              </a:rPr>
              <a:t>IT-</a:t>
            </a:r>
            <a:r>
              <a:rPr lang="ru-RU" b="1" dirty="0" smtClean="0">
                <a:latin typeface="Times New Roman" panose="02020603050405020304" pitchFamily="18" charset="0"/>
                <a:cs typeface="Times New Roman" panose="02020603050405020304" pitchFamily="18" charset="0"/>
              </a:rPr>
              <a:t>продукта</a:t>
            </a:r>
            <a:endParaRPr lang="ru-RU" b="1" dirty="0">
              <a:latin typeface="Times New Roman" panose="02020603050405020304" pitchFamily="18" charset="0"/>
              <a:cs typeface="Times New Roman" panose="02020603050405020304" pitchFamily="18" charset="0"/>
            </a:endParaRPr>
          </a:p>
        </p:txBody>
      </p:sp>
      <p:sp>
        <p:nvSpPr>
          <p:cNvPr id="4" name="Прямоугольник 3"/>
          <p:cNvSpPr>
            <a:spLocks/>
          </p:cNvSpPr>
          <p:nvPr/>
        </p:nvSpPr>
        <p:spPr>
          <a:xfrm>
            <a:off x="5771999" y="1631542"/>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0" y="0"/>
            <a:ext cx="1944414" cy="6858000"/>
          </a:xfrm>
          <a:prstGeom prst="rect">
            <a:avLst/>
          </a:prstGeom>
          <a:gradFill flip="none" rotWithShape="1">
            <a:gsLst>
              <a:gs pos="34000">
                <a:srgbClr val="E3D1F1">
                  <a:alpha val="90000"/>
                </a:srgbClr>
              </a:gs>
              <a:gs pos="0">
                <a:schemeClr val="bg1"/>
              </a:gs>
              <a:gs pos="68000">
                <a:srgbClr val="7030A0">
                  <a:lumMod val="40000"/>
                  <a:lumOff val="60000"/>
                </a:srgbClr>
              </a:gs>
              <a:gs pos="88000">
                <a:srgbClr val="7030A0">
                  <a:lumMod val="70000"/>
                  <a:lumOff val="30000"/>
                </a:srgbClr>
              </a:gs>
              <a:gs pos="100000">
                <a:srgbClr val="7030A0">
                  <a:lumMod val="10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flipH="1">
            <a:off x="10247583" y="0"/>
            <a:ext cx="1944414" cy="6858000"/>
          </a:xfrm>
          <a:prstGeom prst="rect">
            <a:avLst/>
          </a:prstGeom>
          <a:gradFill flip="none" rotWithShape="1">
            <a:gsLst>
              <a:gs pos="34000">
                <a:srgbClr val="E3D1F1">
                  <a:alpha val="90000"/>
                </a:srgbClr>
              </a:gs>
              <a:gs pos="0">
                <a:schemeClr val="bg1"/>
              </a:gs>
              <a:gs pos="68000">
                <a:srgbClr val="7030A0">
                  <a:lumMod val="40000"/>
                  <a:lumOff val="60000"/>
                </a:srgbClr>
              </a:gs>
              <a:gs pos="88000">
                <a:srgbClr val="7030A0">
                  <a:lumMod val="70000"/>
                  <a:lumOff val="30000"/>
                </a:srgbClr>
              </a:gs>
              <a:gs pos="100000">
                <a:srgbClr val="7030A0">
                  <a:lumMod val="10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17625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Заголовок 9"/>
          <p:cNvSpPr>
            <a:spLocks noGrp="1"/>
          </p:cNvSpPr>
          <p:nvPr>
            <p:ph type="title"/>
          </p:nvPr>
        </p:nvSpPr>
        <p:spPr>
          <a:xfrm>
            <a:off x="611999" y="611999"/>
            <a:ext cx="5050890" cy="670312"/>
          </a:xfrm>
        </p:spPr>
        <p:txBody>
          <a:bodyPr>
            <a:normAutofit/>
          </a:bodyPr>
          <a:lstStyle/>
          <a:p>
            <a:pPr algn="ctr"/>
            <a:r>
              <a:rPr lang="en-US" b="1" dirty="0" smtClean="0">
                <a:latin typeface="Times New Roman" panose="02020603050405020304" pitchFamily="18" charset="0"/>
                <a:cs typeface="Times New Roman" panose="02020603050405020304" pitchFamily="18" charset="0"/>
              </a:rPr>
              <a:t>Scrum</a:t>
            </a:r>
            <a:endParaRPr lang="ru-RU" b="1" dirty="0">
              <a:latin typeface="Times New Roman" panose="02020603050405020304" pitchFamily="18" charset="0"/>
              <a:cs typeface="Times New Roman" panose="02020603050405020304" pitchFamily="18" charset="0"/>
            </a:endParaRPr>
          </a:p>
        </p:txBody>
      </p:sp>
      <p:sp>
        <p:nvSpPr>
          <p:cNvPr id="12" name="Текст 11"/>
          <p:cNvSpPr>
            <a:spLocks noGrp="1"/>
          </p:cNvSpPr>
          <p:nvPr>
            <p:ph type="body" sz="half" idx="2"/>
          </p:nvPr>
        </p:nvSpPr>
        <p:spPr>
          <a:xfrm>
            <a:off x="8401050" y="1299465"/>
            <a:ext cx="3072669" cy="436613"/>
          </a:xfrm>
        </p:spPr>
        <p:txBody>
          <a:bodyPr>
            <a:noAutofit/>
          </a:bodyPr>
          <a:lstStyle/>
          <a:p>
            <a:r>
              <a:rPr lang="ru-RU" sz="2400" dirty="0" smtClean="0">
                <a:solidFill>
                  <a:srgbClr val="7030A0"/>
                </a:solidFill>
                <a:latin typeface="Times New Roman" panose="02020603050405020304" pitchFamily="18" charset="0"/>
                <a:cs typeface="Times New Roman" panose="02020603050405020304" pitchFamily="18" charset="0"/>
              </a:rPr>
              <a:t>Гибкая методология</a:t>
            </a:r>
            <a:endParaRPr lang="ru-RU" sz="2400" dirty="0">
              <a:solidFill>
                <a:srgbClr val="7030A0"/>
              </a:solidFill>
              <a:latin typeface="Times New Roman" panose="02020603050405020304" pitchFamily="18" charset="0"/>
              <a:cs typeface="Times New Roman" panose="02020603050405020304" pitchFamily="18" charset="0"/>
            </a:endParaRPr>
          </a:p>
        </p:txBody>
      </p:sp>
      <p:sp>
        <p:nvSpPr>
          <p:cNvPr id="14" name="Прямоугольник 13"/>
          <p:cNvSpPr>
            <a:spLocks/>
          </p:cNvSpPr>
          <p:nvPr/>
        </p:nvSpPr>
        <p:spPr>
          <a:xfrm rot="16200000">
            <a:off x="686090" y="1786899"/>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Текст 11"/>
          <p:cNvSpPr txBox="1">
            <a:spLocks/>
          </p:cNvSpPr>
          <p:nvPr/>
        </p:nvSpPr>
        <p:spPr>
          <a:xfrm>
            <a:off x="1232038" y="1297887"/>
            <a:ext cx="4430850" cy="10237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US" sz="2400" dirty="0" smtClean="0">
                <a:latin typeface="Times New Roman" panose="02020603050405020304" pitchFamily="18" charset="0"/>
                <a:cs typeface="Times New Roman" panose="02020603050405020304" pitchFamily="18" charset="0"/>
              </a:rPr>
              <a:t>Backlog </a:t>
            </a:r>
            <a:r>
              <a:rPr lang="ru-RU" sz="2400" dirty="0" smtClean="0">
                <a:latin typeface="Times New Roman" panose="02020603050405020304" pitchFamily="18" charset="0"/>
                <a:cs typeface="Times New Roman" panose="02020603050405020304" pitchFamily="18" charset="0"/>
              </a:rPr>
              <a:t>продукта – документ, в котором зафиксированы </a:t>
            </a:r>
            <a:r>
              <a:rPr lang="ru-RU" sz="2400" dirty="0" err="1" smtClean="0">
                <a:latin typeface="Times New Roman" panose="02020603050405020304" pitchFamily="18" charset="0"/>
                <a:cs typeface="Times New Roman" panose="02020603050405020304" pitchFamily="18" charset="0"/>
              </a:rPr>
              <a:t>фичи</a:t>
            </a:r>
            <a:r>
              <a:rPr lang="ru-RU" sz="2400" dirty="0" smtClean="0">
                <a:latin typeface="Times New Roman" panose="02020603050405020304" pitchFamily="18" charset="0"/>
                <a:cs typeface="Times New Roman" panose="02020603050405020304" pitchFamily="18" charset="0"/>
              </a:rPr>
              <a:t> или баги</a:t>
            </a:r>
            <a:endParaRPr lang="ru-RU" sz="3200" dirty="0">
              <a:latin typeface="Times New Roman" panose="02020603050405020304" pitchFamily="18" charset="0"/>
              <a:cs typeface="Times New Roman" panose="02020603050405020304" pitchFamily="18" charset="0"/>
            </a:endParaRPr>
          </a:p>
        </p:txBody>
      </p:sp>
      <p:sp>
        <p:nvSpPr>
          <p:cNvPr id="20" name="Прямоугольник 19"/>
          <p:cNvSpPr>
            <a:spLocks/>
          </p:cNvSpPr>
          <p:nvPr/>
        </p:nvSpPr>
        <p:spPr>
          <a:xfrm rot="16200000">
            <a:off x="683012" y="2716833"/>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рямоугольник 16"/>
          <p:cNvSpPr>
            <a:spLocks/>
          </p:cNvSpPr>
          <p:nvPr/>
        </p:nvSpPr>
        <p:spPr>
          <a:xfrm rot="16200000">
            <a:off x="683013" y="3736458"/>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Текст 11"/>
          <p:cNvSpPr txBox="1">
            <a:spLocks/>
          </p:cNvSpPr>
          <p:nvPr/>
        </p:nvSpPr>
        <p:spPr>
          <a:xfrm>
            <a:off x="1232038" y="3331663"/>
            <a:ext cx="4430850" cy="85531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Инкремент продукта – результат </a:t>
            </a:r>
            <a:r>
              <a:rPr lang="en-US" sz="2400" dirty="0" smtClean="0">
                <a:latin typeface="Times New Roman" panose="02020603050405020304" pitchFamily="18" charset="0"/>
                <a:cs typeface="Times New Roman" panose="02020603050405020304" pitchFamily="18" charset="0"/>
              </a:rPr>
              <a:t>backlog </a:t>
            </a:r>
            <a:r>
              <a:rPr lang="ru-RU" sz="2400" dirty="0" smtClean="0">
                <a:latin typeface="Times New Roman" panose="02020603050405020304" pitchFamily="18" charset="0"/>
                <a:cs typeface="Times New Roman" panose="02020603050405020304" pitchFamily="18" charset="0"/>
              </a:rPr>
              <a:t>спринта</a:t>
            </a:r>
            <a:endParaRPr lang="ru-RU" sz="3200" dirty="0">
              <a:latin typeface="Times New Roman" panose="02020603050405020304" pitchFamily="18" charset="0"/>
              <a:cs typeface="Times New Roman" panose="02020603050405020304" pitchFamily="18" charset="0"/>
            </a:endParaRPr>
          </a:p>
        </p:txBody>
      </p:sp>
      <p:sp>
        <p:nvSpPr>
          <p:cNvPr id="19" name="Прямоугольник 18"/>
          <p:cNvSpPr>
            <a:spLocks/>
          </p:cNvSpPr>
          <p:nvPr/>
        </p:nvSpPr>
        <p:spPr>
          <a:xfrm rot="16200000">
            <a:off x="683012" y="4591769"/>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Прямоугольник 23"/>
          <p:cNvSpPr>
            <a:spLocks/>
          </p:cNvSpPr>
          <p:nvPr/>
        </p:nvSpPr>
        <p:spPr>
          <a:xfrm rot="16200000">
            <a:off x="683012" y="5418917"/>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Текст 11"/>
          <p:cNvSpPr txBox="1">
            <a:spLocks/>
          </p:cNvSpPr>
          <p:nvPr/>
        </p:nvSpPr>
        <p:spPr>
          <a:xfrm>
            <a:off x="1232038" y="5206224"/>
            <a:ext cx="4430850" cy="4711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Планирование спринта</a:t>
            </a:r>
            <a:endParaRPr lang="ru-RU" sz="3200" dirty="0">
              <a:latin typeface="Times New Roman" panose="02020603050405020304" pitchFamily="18" charset="0"/>
              <a:cs typeface="Times New Roman" panose="02020603050405020304" pitchFamily="18" charset="0"/>
            </a:endParaRPr>
          </a:p>
        </p:txBody>
      </p:sp>
      <p:pic>
        <p:nvPicPr>
          <p:cNvPr id="5" name="Рисунок 4"/>
          <p:cNvPicPr>
            <a:picLocks noChangeAspect="1"/>
          </p:cNvPicPr>
          <p:nvPr/>
        </p:nvPicPr>
        <p:blipFill>
          <a:blip r:embed="rId3"/>
          <a:stretch>
            <a:fillRect/>
          </a:stretch>
        </p:blipFill>
        <p:spPr>
          <a:xfrm>
            <a:off x="5662888" y="1883441"/>
            <a:ext cx="5807235" cy="4078080"/>
          </a:xfrm>
          <a:prstGeom prst="rect">
            <a:avLst/>
          </a:prstGeom>
          <a:ln>
            <a:noFill/>
          </a:ln>
          <a:effectLst>
            <a:outerShdw blurRad="292100" dist="139700" dir="2700000" algn="tl" rotWithShape="0">
              <a:srgbClr val="333333">
                <a:alpha val="65000"/>
              </a:srgbClr>
            </a:outerShdw>
          </a:effectLst>
        </p:spPr>
      </p:pic>
      <p:sp>
        <p:nvSpPr>
          <p:cNvPr id="26" name="Текст 11"/>
          <p:cNvSpPr txBox="1">
            <a:spLocks/>
          </p:cNvSpPr>
          <p:nvPr/>
        </p:nvSpPr>
        <p:spPr>
          <a:xfrm>
            <a:off x="1232038" y="2230558"/>
            <a:ext cx="4430850" cy="102374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US" sz="2400" dirty="0" smtClean="0">
                <a:latin typeface="Times New Roman" panose="02020603050405020304" pitchFamily="18" charset="0"/>
                <a:cs typeface="Times New Roman" panose="02020603050405020304" pitchFamily="18" charset="0"/>
              </a:rPr>
              <a:t>Backlog </a:t>
            </a:r>
            <a:r>
              <a:rPr lang="ru-RU" sz="2400" dirty="0" smtClean="0">
                <a:latin typeface="Times New Roman" panose="02020603050405020304" pitchFamily="18" charset="0"/>
                <a:cs typeface="Times New Roman" panose="02020603050405020304" pitchFamily="18" charset="0"/>
              </a:rPr>
              <a:t>спринта – временной отрезок в 1 или 4 недели, за которую выполняется </a:t>
            </a:r>
            <a:r>
              <a:rPr lang="en-US" sz="2400" dirty="0" smtClean="0">
                <a:latin typeface="Times New Roman" panose="02020603050405020304" pitchFamily="18" charset="0"/>
                <a:cs typeface="Times New Roman" panose="02020603050405020304" pitchFamily="18" charset="0"/>
              </a:rPr>
              <a:t>backlog</a:t>
            </a:r>
            <a:endParaRPr lang="ru-RU" sz="3200" dirty="0">
              <a:latin typeface="Times New Roman" panose="02020603050405020304" pitchFamily="18" charset="0"/>
              <a:cs typeface="Times New Roman" panose="02020603050405020304" pitchFamily="18" charset="0"/>
            </a:endParaRPr>
          </a:p>
        </p:txBody>
      </p:sp>
      <p:sp>
        <p:nvSpPr>
          <p:cNvPr id="27" name="Текст 11"/>
          <p:cNvSpPr txBox="1">
            <a:spLocks/>
          </p:cNvSpPr>
          <p:nvPr/>
        </p:nvSpPr>
        <p:spPr>
          <a:xfrm>
            <a:off x="1232038" y="4186974"/>
            <a:ext cx="4430850" cy="85531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err="1" smtClean="0">
                <a:latin typeface="Times New Roman" panose="02020603050405020304" pitchFamily="18" charset="0"/>
                <a:cs typeface="Times New Roman" panose="02020603050405020304" pitchFamily="18" charset="0"/>
              </a:rPr>
              <a:t>Грумминг</a:t>
            </a:r>
            <a:r>
              <a:rPr lang="ru-RU" sz="2400" dirty="0" smtClean="0">
                <a:latin typeface="Times New Roman" panose="02020603050405020304" pitchFamily="18" charset="0"/>
                <a:cs typeface="Times New Roman" panose="02020603050405020304" pitchFamily="18" charset="0"/>
              </a:rPr>
              <a:t> – прочесывание </a:t>
            </a:r>
            <a:r>
              <a:rPr lang="en-US" sz="2400" dirty="0" smtClean="0">
                <a:latin typeface="Times New Roman" panose="02020603050405020304" pitchFamily="18" charset="0"/>
                <a:cs typeface="Times New Roman" panose="02020603050405020304" pitchFamily="18" charset="0"/>
              </a:rPr>
              <a:t>backlog </a:t>
            </a:r>
            <a:r>
              <a:rPr lang="ru-RU" sz="2400" dirty="0" smtClean="0">
                <a:latin typeface="Times New Roman" panose="02020603050405020304" pitchFamily="18" charset="0"/>
                <a:cs typeface="Times New Roman" panose="02020603050405020304" pitchFamily="18" charset="0"/>
              </a:rPr>
              <a:t>заказчиком  </a:t>
            </a:r>
            <a:endParaRPr lang="ru-RU"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61334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Заголовок 9"/>
          <p:cNvSpPr>
            <a:spLocks noGrp="1"/>
          </p:cNvSpPr>
          <p:nvPr>
            <p:ph type="title"/>
          </p:nvPr>
        </p:nvSpPr>
        <p:spPr>
          <a:xfrm>
            <a:off x="611999" y="611999"/>
            <a:ext cx="5050890" cy="670312"/>
          </a:xfrm>
        </p:spPr>
        <p:txBody>
          <a:bodyPr>
            <a:normAutofit/>
          </a:bodyPr>
          <a:lstStyle/>
          <a:p>
            <a:pPr algn="ctr"/>
            <a:r>
              <a:rPr lang="en-US" b="1" dirty="0" smtClean="0">
                <a:latin typeface="Times New Roman" panose="02020603050405020304" pitchFamily="18" charset="0"/>
                <a:cs typeface="Times New Roman" panose="02020603050405020304" pitchFamily="18" charset="0"/>
              </a:rPr>
              <a:t>Scrum</a:t>
            </a:r>
            <a:endParaRPr lang="ru-RU" b="1" dirty="0">
              <a:latin typeface="Times New Roman" panose="02020603050405020304" pitchFamily="18" charset="0"/>
              <a:cs typeface="Times New Roman" panose="02020603050405020304" pitchFamily="18" charset="0"/>
            </a:endParaRPr>
          </a:p>
        </p:txBody>
      </p:sp>
      <p:sp>
        <p:nvSpPr>
          <p:cNvPr id="12" name="Текст 11"/>
          <p:cNvSpPr>
            <a:spLocks noGrp="1"/>
          </p:cNvSpPr>
          <p:nvPr>
            <p:ph type="body" sz="half" idx="2"/>
          </p:nvPr>
        </p:nvSpPr>
        <p:spPr>
          <a:xfrm>
            <a:off x="8401050" y="1299465"/>
            <a:ext cx="3072669" cy="436613"/>
          </a:xfrm>
        </p:spPr>
        <p:txBody>
          <a:bodyPr>
            <a:noAutofit/>
          </a:bodyPr>
          <a:lstStyle/>
          <a:p>
            <a:r>
              <a:rPr lang="ru-RU" sz="2400" dirty="0" smtClean="0">
                <a:solidFill>
                  <a:srgbClr val="7030A0"/>
                </a:solidFill>
                <a:latin typeface="Times New Roman" panose="02020603050405020304" pitchFamily="18" charset="0"/>
                <a:cs typeface="Times New Roman" panose="02020603050405020304" pitchFamily="18" charset="0"/>
              </a:rPr>
              <a:t>Гибкая методология</a:t>
            </a:r>
            <a:endParaRPr lang="ru-RU" sz="2400" dirty="0">
              <a:solidFill>
                <a:srgbClr val="7030A0"/>
              </a:solidFill>
              <a:latin typeface="Times New Roman" panose="02020603050405020304" pitchFamily="18" charset="0"/>
              <a:cs typeface="Times New Roman" panose="02020603050405020304" pitchFamily="18" charset="0"/>
            </a:endParaRPr>
          </a:p>
        </p:txBody>
      </p:sp>
      <p:sp>
        <p:nvSpPr>
          <p:cNvPr id="14" name="Прямоугольник 13"/>
          <p:cNvSpPr>
            <a:spLocks/>
          </p:cNvSpPr>
          <p:nvPr/>
        </p:nvSpPr>
        <p:spPr>
          <a:xfrm rot="16200000">
            <a:off x="683013" y="2209945"/>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Текст 11"/>
          <p:cNvSpPr txBox="1">
            <a:spLocks/>
          </p:cNvSpPr>
          <p:nvPr/>
        </p:nvSpPr>
        <p:spPr>
          <a:xfrm>
            <a:off x="1232038" y="1297887"/>
            <a:ext cx="4430850" cy="186983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Ежедневные </a:t>
            </a:r>
            <a:r>
              <a:rPr lang="en-US" sz="2400" dirty="0" smtClean="0">
                <a:latin typeface="Times New Roman" panose="02020603050405020304" pitchFamily="18" charset="0"/>
                <a:cs typeface="Times New Roman" panose="02020603050405020304" pitchFamily="18" charset="0"/>
              </a:rPr>
              <a:t>standup </a:t>
            </a:r>
            <a:r>
              <a:rPr lang="ru-RU" sz="2400" dirty="0" smtClean="0">
                <a:latin typeface="Times New Roman" panose="02020603050405020304" pitchFamily="18" charset="0"/>
                <a:cs typeface="Times New Roman" panose="02020603050405020304" pitchFamily="18" charset="0"/>
              </a:rPr>
              <a:t>митинги</a:t>
            </a:r>
          </a:p>
          <a:p>
            <a:pPr marL="457200" indent="-457200" algn="just">
              <a:buFont typeface="Arial" panose="020B0604020202020204" pitchFamily="34" charset="0"/>
              <a:buChar char="•"/>
            </a:pPr>
            <a:r>
              <a:rPr lang="ru-RU" sz="2400" dirty="0" smtClean="0">
                <a:latin typeface="Times New Roman" panose="02020603050405020304" pitchFamily="18" charset="0"/>
                <a:cs typeface="Times New Roman" panose="02020603050405020304" pitchFamily="18" charset="0"/>
              </a:rPr>
              <a:t>Что я сделал вчера?</a:t>
            </a:r>
          </a:p>
          <a:p>
            <a:pPr marL="457200" indent="-457200" algn="just">
              <a:buFont typeface="Arial" panose="020B0604020202020204" pitchFamily="34" charset="0"/>
              <a:buChar char="•"/>
            </a:pPr>
            <a:r>
              <a:rPr lang="ru-RU" sz="2400" dirty="0" smtClean="0">
                <a:latin typeface="Times New Roman" panose="02020603050405020304" pitchFamily="18" charset="0"/>
                <a:cs typeface="Times New Roman" panose="02020603050405020304" pitchFamily="18" charset="0"/>
              </a:rPr>
              <a:t>Что буду делать сегодня?</a:t>
            </a:r>
          </a:p>
          <a:p>
            <a:pPr marL="457200" indent="-457200" algn="just">
              <a:buFont typeface="Arial" panose="020B0604020202020204" pitchFamily="34" charset="0"/>
              <a:buChar char="•"/>
            </a:pPr>
            <a:r>
              <a:rPr lang="ru-RU" sz="2400" dirty="0" smtClean="0">
                <a:latin typeface="Times New Roman" panose="02020603050405020304" pitchFamily="18" charset="0"/>
                <a:cs typeface="Times New Roman" panose="02020603050405020304" pitchFamily="18" charset="0"/>
              </a:rPr>
              <a:t>Какие есть проблемы?</a:t>
            </a:r>
            <a:endParaRPr lang="ru-RU" sz="2400" dirty="0">
              <a:latin typeface="Times New Roman" panose="02020603050405020304" pitchFamily="18" charset="0"/>
              <a:cs typeface="Times New Roman" panose="02020603050405020304" pitchFamily="18" charset="0"/>
            </a:endParaRPr>
          </a:p>
        </p:txBody>
      </p:sp>
      <p:sp>
        <p:nvSpPr>
          <p:cNvPr id="17" name="Прямоугольник 16"/>
          <p:cNvSpPr>
            <a:spLocks/>
          </p:cNvSpPr>
          <p:nvPr/>
        </p:nvSpPr>
        <p:spPr>
          <a:xfrm rot="16200000">
            <a:off x="686090" y="3699443"/>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Текст 11"/>
          <p:cNvSpPr txBox="1">
            <a:spLocks/>
          </p:cNvSpPr>
          <p:nvPr/>
        </p:nvSpPr>
        <p:spPr>
          <a:xfrm>
            <a:off x="1232038" y="3331313"/>
            <a:ext cx="4430850" cy="78198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err="1" smtClean="0">
                <a:latin typeface="Times New Roman" panose="02020603050405020304" pitchFamily="18" charset="0"/>
                <a:cs typeface="Times New Roman" panose="02020603050405020304" pitchFamily="18" charset="0"/>
              </a:rPr>
              <a:t>Демо</a:t>
            </a:r>
            <a:r>
              <a:rPr lang="ru-RU" sz="2400" dirty="0" smtClean="0">
                <a:latin typeface="Times New Roman" panose="02020603050405020304" pitchFamily="18" charset="0"/>
                <a:cs typeface="Times New Roman" panose="02020603050405020304" pitchFamily="18" charset="0"/>
              </a:rPr>
              <a:t> – демонстрация инкремента продукта</a:t>
            </a:r>
            <a:endParaRPr lang="ru-RU" sz="3200" dirty="0">
              <a:latin typeface="Times New Roman" panose="02020603050405020304" pitchFamily="18" charset="0"/>
              <a:cs typeface="Times New Roman" panose="02020603050405020304" pitchFamily="18" charset="0"/>
            </a:endParaRPr>
          </a:p>
        </p:txBody>
      </p:sp>
      <p:sp>
        <p:nvSpPr>
          <p:cNvPr id="19" name="Прямоугольник 18"/>
          <p:cNvSpPr>
            <a:spLocks/>
          </p:cNvSpPr>
          <p:nvPr/>
        </p:nvSpPr>
        <p:spPr>
          <a:xfrm rot="16200000">
            <a:off x="683012" y="4591769"/>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Текст 11"/>
          <p:cNvSpPr txBox="1">
            <a:spLocks/>
          </p:cNvSpPr>
          <p:nvPr/>
        </p:nvSpPr>
        <p:spPr>
          <a:xfrm>
            <a:off x="984152" y="5142931"/>
            <a:ext cx="4066736" cy="981644"/>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sz="2400" b="1" dirty="0" smtClean="0">
                <a:solidFill>
                  <a:srgbClr val="7030A0"/>
                </a:solidFill>
                <a:latin typeface="Times New Roman" panose="02020603050405020304" pitchFamily="18" charset="0"/>
                <a:cs typeface="Times New Roman" panose="02020603050405020304" pitchFamily="18" charset="0"/>
              </a:rPr>
              <a:t>Scrum master</a:t>
            </a:r>
          </a:p>
          <a:p>
            <a:pPr algn="ctr"/>
            <a:r>
              <a:rPr lang="ru-RU" sz="2400" b="1" dirty="0" smtClean="0">
                <a:solidFill>
                  <a:srgbClr val="7030A0"/>
                </a:solidFill>
                <a:latin typeface="Times New Roman" panose="02020603050405020304" pitchFamily="18" charset="0"/>
                <a:cs typeface="Times New Roman" panose="02020603050405020304" pitchFamily="18" charset="0"/>
              </a:rPr>
              <a:t>Команда (правило двух пицц)</a:t>
            </a:r>
            <a:endParaRPr lang="ru-RU" sz="3200" b="1" dirty="0">
              <a:solidFill>
                <a:srgbClr val="7030A0"/>
              </a:solidFill>
              <a:latin typeface="Times New Roman" panose="02020603050405020304" pitchFamily="18" charset="0"/>
              <a:cs typeface="Times New Roman" panose="02020603050405020304" pitchFamily="18" charset="0"/>
            </a:endParaRPr>
          </a:p>
        </p:txBody>
      </p:sp>
      <p:pic>
        <p:nvPicPr>
          <p:cNvPr id="5" name="Рисунок 4"/>
          <p:cNvPicPr>
            <a:picLocks noChangeAspect="1"/>
          </p:cNvPicPr>
          <p:nvPr/>
        </p:nvPicPr>
        <p:blipFill>
          <a:blip r:embed="rId3"/>
          <a:stretch>
            <a:fillRect/>
          </a:stretch>
        </p:blipFill>
        <p:spPr>
          <a:xfrm>
            <a:off x="5662888" y="1883441"/>
            <a:ext cx="5807235" cy="4078080"/>
          </a:xfrm>
          <a:prstGeom prst="rect">
            <a:avLst/>
          </a:prstGeom>
          <a:ln>
            <a:noFill/>
          </a:ln>
          <a:effectLst>
            <a:outerShdw blurRad="292100" dist="139700" dir="2700000" algn="tl" rotWithShape="0">
              <a:srgbClr val="333333">
                <a:alpha val="65000"/>
              </a:srgbClr>
            </a:outerShdw>
          </a:effectLst>
        </p:spPr>
      </p:pic>
      <p:sp>
        <p:nvSpPr>
          <p:cNvPr id="27" name="Текст 11"/>
          <p:cNvSpPr txBox="1">
            <a:spLocks/>
          </p:cNvSpPr>
          <p:nvPr/>
        </p:nvSpPr>
        <p:spPr>
          <a:xfrm>
            <a:off x="1232038" y="4186974"/>
            <a:ext cx="4430850" cy="85531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Ретроспектива – как рефлексия о том, что было плохо.</a:t>
            </a:r>
            <a:endParaRPr lang="ru-RU"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06239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Заголовок 9"/>
          <p:cNvSpPr>
            <a:spLocks noGrp="1"/>
          </p:cNvSpPr>
          <p:nvPr>
            <p:ph type="title"/>
          </p:nvPr>
        </p:nvSpPr>
        <p:spPr>
          <a:xfrm>
            <a:off x="611999" y="611999"/>
            <a:ext cx="5050890" cy="670312"/>
          </a:xfrm>
        </p:spPr>
        <p:txBody>
          <a:bodyPr>
            <a:normAutofit/>
          </a:bodyPr>
          <a:lstStyle/>
          <a:p>
            <a:pPr algn="ctr"/>
            <a:r>
              <a:rPr lang="en-US" b="1" dirty="0" smtClean="0">
                <a:latin typeface="Times New Roman" panose="02020603050405020304" pitchFamily="18" charset="0"/>
                <a:cs typeface="Times New Roman" panose="02020603050405020304" pitchFamily="18" charset="0"/>
              </a:rPr>
              <a:t>Kanban</a:t>
            </a:r>
            <a:endParaRPr lang="ru-RU" b="1" dirty="0">
              <a:latin typeface="Times New Roman" panose="02020603050405020304" pitchFamily="18" charset="0"/>
              <a:cs typeface="Times New Roman" panose="02020603050405020304" pitchFamily="18" charset="0"/>
            </a:endParaRPr>
          </a:p>
        </p:txBody>
      </p:sp>
      <p:sp>
        <p:nvSpPr>
          <p:cNvPr id="12" name="Текст 11"/>
          <p:cNvSpPr>
            <a:spLocks noGrp="1"/>
          </p:cNvSpPr>
          <p:nvPr>
            <p:ph type="body" sz="half" idx="2"/>
          </p:nvPr>
        </p:nvSpPr>
        <p:spPr>
          <a:xfrm>
            <a:off x="8401050" y="1299465"/>
            <a:ext cx="3072669" cy="436613"/>
          </a:xfrm>
        </p:spPr>
        <p:txBody>
          <a:bodyPr>
            <a:noAutofit/>
          </a:bodyPr>
          <a:lstStyle/>
          <a:p>
            <a:r>
              <a:rPr lang="ru-RU" sz="2400" dirty="0" smtClean="0">
                <a:solidFill>
                  <a:srgbClr val="7030A0"/>
                </a:solidFill>
                <a:latin typeface="Times New Roman" panose="02020603050405020304" pitchFamily="18" charset="0"/>
                <a:cs typeface="Times New Roman" panose="02020603050405020304" pitchFamily="18" charset="0"/>
              </a:rPr>
              <a:t>Гибкая методология</a:t>
            </a:r>
            <a:endParaRPr lang="ru-RU" sz="2400" dirty="0">
              <a:solidFill>
                <a:srgbClr val="7030A0"/>
              </a:solidFill>
              <a:latin typeface="Times New Roman" panose="02020603050405020304" pitchFamily="18" charset="0"/>
              <a:cs typeface="Times New Roman" panose="02020603050405020304" pitchFamily="18" charset="0"/>
            </a:endParaRPr>
          </a:p>
        </p:txBody>
      </p:sp>
      <p:sp>
        <p:nvSpPr>
          <p:cNvPr id="31" name="Прямоугольник 30"/>
          <p:cNvSpPr>
            <a:spLocks/>
          </p:cNvSpPr>
          <p:nvPr/>
        </p:nvSpPr>
        <p:spPr>
          <a:xfrm rot="16200000">
            <a:off x="686090" y="1786899"/>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Текст 11"/>
          <p:cNvSpPr txBox="1">
            <a:spLocks/>
          </p:cNvSpPr>
          <p:nvPr/>
        </p:nvSpPr>
        <p:spPr>
          <a:xfrm>
            <a:off x="1232038" y="1485758"/>
            <a:ext cx="4430850" cy="50496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Визуализация</a:t>
            </a:r>
            <a:endParaRPr lang="ru-RU" sz="3200" dirty="0">
              <a:latin typeface="Times New Roman" panose="02020603050405020304" pitchFamily="18" charset="0"/>
              <a:cs typeface="Times New Roman" panose="02020603050405020304" pitchFamily="18" charset="0"/>
            </a:endParaRPr>
          </a:p>
        </p:txBody>
      </p:sp>
      <p:sp>
        <p:nvSpPr>
          <p:cNvPr id="33" name="Прямоугольник 32"/>
          <p:cNvSpPr>
            <a:spLocks/>
          </p:cNvSpPr>
          <p:nvPr/>
        </p:nvSpPr>
        <p:spPr>
          <a:xfrm rot="16200000">
            <a:off x="683012" y="2716833"/>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Прямоугольник 33"/>
          <p:cNvSpPr>
            <a:spLocks/>
          </p:cNvSpPr>
          <p:nvPr/>
        </p:nvSpPr>
        <p:spPr>
          <a:xfrm rot="16200000">
            <a:off x="683013" y="3736458"/>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Текст 11"/>
          <p:cNvSpPr txBox="1">
            <a:spLocks/>
          </p:cNvSpPr>
          <p:nvPr/>
        </p:nvSpPr>
        <p:spPr>
          <a:xfrm>
            <a:off x="1232038" y="3471243"/>
            <a:ext cx="4430850" cy="6120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Определение зависимостей</a:t>
            </a:r>
            <a:endParaRPr lang="ru-RU" sz="3200" dirty="0">
              <a:latin typeface="Times New Roman" panose="02020603050405020304" pitchFamily="18" charset="0"/>
              <a:cs typeface="Times New Roman" panose="02020603050405020304" pitchFamily="18" charset="0"/>
            </a:endParaRPr>
          </a:p>
        </p:txBody>
      </p:sp>
      <p:sp>
        <p:nvSpPr>
          <p:cNvPr id="36" name="Прямоугольник 35"/>
          <p:cNvSpPr>
            <a:spLocks/>
          </p:cNvSpPr>
          <p:nvPr/>
        </p:nvSpPr>
        <p:spPr>
          <a:xfrm rot="16200000">
            <a:off x="683012" y="4591769"/>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a:spLocks/>
          </p:cNvSpPr>
          <p:nvPr/>
        </p:nvSpPr>
        <p:spPr>
          <a:xfrm rot="16200000">
            <a:off x="683012" y="5418917"/>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Текст 11"/>
          <p:cNvSpPr txBox="1">
            <a:spLocks/>
          </p:cNvSpPr>
          <p:nvPr/>
        </p:nvSpPr>
        <p:spPr>
          <a:xfrm>
            <a:off x="1232038" y="5206224"/>
            <a:ext cx="4430850" cy="4711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Поощрение совместной работы </a:t>
            </a:r>
            <a:endParaRPr lang="ru-RU" sz="3200" dirty="0">
              <a:latin typeface="Times New Roman" panose="02020603050405020304" pitchFamily="18" charset="0"/>
              <a:cs typeface="Times New Roman" panose="02020603050405020304" pitchFamily="18" charset="0"/>
            </a:endParaRPr>
          </a:p>
        </p:txBody>
      </p:sp>
      <p:sp>
        <p:nvSpPr>
          <p:cNvPr id="39" name="Текст 11"/>
          <p:cNvSpPr txBox="1">
            <a:spLocks/>
          </p:cNvSpPr>
          <p:nvPr/>
        </p:nvSpPr>
        <p:spPr>
          <a:xfrm>
            <a:off x="1232038" y="2515812"/>
            <a:ext cx="4430850" cy="4303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Стандартизация</a:t>
            </a:r>
            <a:endParaRPr lang="ru-RU" sz="3200" dirty="0">
              <a:latin typeface="Times New Roman" panose="02020603050405020304" pitchFamily="18" charset="0"/>
              <a:cs typeface="Times New Roman" panose="02020603050405020304" pitchFamily="18" charset="0"/>
            </a:endParaRPr>
          </a:p>
        </p:txBody>
      </p:sp>
      <p:sp>
        <p:nvSpPr>
          <p:cNvPr id="40" name="Текст 11"/>
          <p:cNvSpPr txBox="1">
            <a:spLocks/>
          </p:cNvSpPr>
          <p:nvPr/>
        </p:nvSpPr>
        <p:spPr>
          <a:xfrm>
            <a:off x="1232038" y="4186974"/>
            <a:ext cx="4430850" cy="85531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Ограничение объемов незавершенной работы</a:t>
            </a:r>
            <a:endParaRPr lang="ru-RU" sz="3200" dirty="0">
              <a:latin typeface="Times New Roman" panose="02020603050405020304" pitchFamily="18" charset="0"/>
              <a:cs typeface="Times New Roman" panose="02020603050405020304" pitchFamily="18" charset="0"/>
            </a:endParaRPr>
          </a:p>
        </p:txBody>
      </p:sp>
      <p:pic>
        <p:nvPicPr>
          <p:cNvPr id="2" name="Рисунок 1"/>
          <p:cNvPicPr>
            <a:picLocks noChangeAspect="1"/>
          </p:cNvPicPr>
          <p:nvPr/>
        </p:nvPicPr>
        <p:blipFill>
          <a:blip r:embed="rId3"/>
          <a:stretch>
            <a:fillRect/>
          </a:stretch>
        </p:blipFill>
        <p:spPr>
          <a:xfrm>
            <a:off x="5889874" y="1854476"/>
            <a:ext cx="5463140" cy="3747280"/>
          </a:xfrm>
          <a:prstGeom prst="rect">
            <a:avLst/>
          </a:prstGeom>
          <a:ln>
            <a:noFill/>
          </a:ln>
          <a:effectLst>
            <a:outerShdw blurRad="292100" dist="139700" dir="2700000" algn="tl" rotWithShape="0">
              <a:srgbClr val="333333">
                <a:alpha val="65000"/>
              </a:srgbClr>
            </a:outerShdw>
          </a:effectLst>
        </p:spPr>
      </p:pic>
      <p:sp>
        <p:nvSpPr>
          <p:cNvPr id="41" name="Прямоугольник 40"/>
          <p:cNvSpPr>
            <a:spLocks/>
          </p:cNvSpPr>
          <p:nvPr/>
        </p:nvSpPr>
        <p:spPr>
          <a:xfrm rot="16200000">
            <a:off x="683012" y="6142409"/>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Текст 11"/>
          <p:cNvSpPr txBox="1">
            <a:spLocks/>
          </p:cNvSpPr>
          <p:nvPr/>
        </p:nvSpPr>
        <p:spPr>
          <a:xfrm>
            <a:off x="1232038" y="5929716"/>
            <a:ext cx="4430850" cy="47110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Для небольшой команды</a:t>
            </a:r>
            <a:endParaRPr lang="ru-RU"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32388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0" y="0"/>
            <a:ext cx="12192000" cy="6858001"/>
          </a:xfrm>
          <a:prstGeom prst="rect">
            <a:avLst/>
          </a:prstGeom>
          <a:gradFill>
            <a:gsLst>
              <a:gs pos="34000">
                <a:srgbClr val="E3D1F1">
                  <a:alpha val="90000"/>
                </a:srgbClr>
              </a:gs>
              <a:gs pos="0">
                <a:schemeClr val="bg1"/>
              </a:gs>
              <a:gs pos="68000">
                <a:srgbClr val="7030A0">
                  <a:lumMod val="40000"/>
                  <a:lumOff val="60000"/>
                </a:srgbClr>
              </a:gs>
              <a:gs pos="88000">
                <a:srgbClr val="7030A0">
                  <a:lumMod val="70000"/>
                  <a:lumOff val="30000"/>
                </a:srgbClr>
              </a:gs>
              <a:gs pos="100000">
                <a:srgbClr val="7030A0">
                  <a:lumMod val="10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17" name="Прямоугольник 16"/>
          <p:cNvSpPr>
            <a:spLocks/>
          </p:cNvSpPr>
          <p:nvPr/>
        </p:nvSpPr>
        <p:spPr>
          <a:xfrm>
            <a:off x="1099043" y="1068805"/>
            <a:ext cx="9969148" cy="4570740"/>
          </a:xfrm>
          <a:prstGeom prst="rect">
            <a:avLst/>
          </a:prstGeom>
          <a:solidFill>
            <a:schemeClr val="bg1">
              <a:lumMod val="85000"/>
              <a:alpha val="80000"/>
            </a:schemeClr>
          </a:solidFill>
          <a:ln w="762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Заголовок 1"/>
          <p:cNvSpPr>
            <a:spLocks noGrp="1"/>
          </p:cNvSpPr>
          <p:nvPr>
            <p:ph type="title"/>
          </p:nvPr>
        </p:nvSpPr>
        <p:spPr>
          <a:xfrm>
            <a:off x="1111426" y="1068805"/>
            <a:ext cx="9969148" cy="898993"/>
          </a:xfrm>
        </p:spPr>
        <p:txBody>
          <a:bodyPr>
            <a:noAutofit/>
          </a:bodyPr>
          <a:lstStyle/>
          <a:p>
            <a:pPr algn="ctr"/>
            <a:r>
              <a:rPr lang="ru-RU" sz="5400" dirty="0" smtClean="0">
                <a:latin typeface="Times New Roman" panose="02020603050405020304" pitchFamily="18" charset="0"/>
                <a:cs typeface="Times New Roman" panose="02020603050405020304" pitchFamily="18" charset="0"/>
              </a:rPr>
              <a:t>Выводы</a:t>
            </a:r>
            <a:endParaRPr lang="ru-RU" dirty="0">
              <a:latin typeface="Times New Roman" panose="02020603050405020304" pitchFamily="18" charset="0"/>
              <a:cs typeface="Times New Roman" panose="02020603050405020304" pitchFamily="18" charset="0"/>
            </a:endParaRPr>
          </a:p>
        </p:txBody>
      </p:sp>
      <p:sp>
        <p:nvSpPr>
          <p:cNvPr id="25" name="Объект 3"/>
          <p:cNvSpPr txBox="1">
            <a:spLocks/>
          </p:cNvSpPr>
          <p:nvPr/>
        </p:nvSpPr>
        <p:spPr>
          <a:xfrm>
            <a:off x="1640204" y="1967798"/>
            <a:ext cx="8886825" cy="359480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ru-RU" dirty="0" smtClean="0">
                <a:latin typeface="Times New Roman" panose="02020603050405020304" pitchFamily="18" charset="0"/>
                <a:cs typeface="Times New Roman" panose="02020603050405020304" pitchFamily="18" charset="0"/>
              </a:rPr>
              <a:t>Выбор методологии – очень важное и ответственное решение. Оно принимается в самом начале проекта. Вам не придется решать, а встраиваться в готовый процесс, придуманный другими людьми. Главное, что вы должны понимать все + и – текущей методологии. В этом обязательно нужно разбираться менеджерам, </a:t>
            </a:r>
            <a:r>
              <a:rPr lang="ru-RU" dirty="0" err="1" smtClean="0">
                <a:latin typeface="Times New Roman" panose="02020603050405020304" pitchFamily="18" charset="0"/>
                <a:cs typeface="Times New Roman" panose="02020603050405020304" pitchFamily="18" charset="0"/>
              </a:rPr>
              <a:t>продуктовнерам</a:t>
            </a:r>
            <a:r>
              <a:rPr lang="ru-RU" dirty="0" smtClean="0">
                <a:latin typeface="Times New Roman" panose="02020603050405020304" pitchFamily="18" charset="0"/>
                <a:cs typeface="Times New Roman" panose="02020603050405020304" pitchFamily="18" charset="0"/>
              </a:rPr>
              <a:t>, в чуть меньшей степени остальным. Эта зона ответственности (выбора) не ваша как разработчиков, но страдать, если что, будете именно вы.</a:t>
            </a:r>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8637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Объект 10"/>
          <p:cNvSpPr>
            <a:spLocks noGrp="1"/>
          </p:cNvSpPr>
          <p:nvPr>
            <p:ph idx="1"/>
          </p:nvPr>
        </p:nvSpPr>
        <p:spPr>
          <a:xfrm>
            <a:off x="6035040" y="611999"/>
            <a:ext cx="5544960" cy="5634001"/>
          </a:xfrm>
        </p:spPr>
        <p:txBody>
          <a:bodyPr/>
          <a:lstStyle/>
          <a:p>
            <a:pPr marL="0" indent="0">
              <a:buNone/>
            </a:pPr>
            <a:endParaRPr lang="ru-RU" dirty="0" smtClean="0"/>
          </a:p>
          <a:p>
            <a:pPr marL="0" indent="0">
              <a:buNone/>
            </a:pPr>
            <a:endParaRPr lang="ru-RU" dirty="0"/>
          </a:p>
        </p:txBody>
      </p:sp>
      <p:sp>
        <p:nvSpPr>
          <p:cNvPr id="12" name="Текст 11"/>
          <p:cNvSpPr>
            <a:spLocks noGrp="1"/>
          </p:cNvSpPr>
          <p:nvPr>
            <p:ph type="body" sz="half" idx="2"/>
          </p:nvPr>
        </p:nvSpPr>
        <p:spPr>
          <a:xfrm>
            <a:off x="1591069" y="4288926"/>
            <a:ext cx="2817230" cy="768849"/>
          </a:xfrm>
        </p:spPr>
        <p:txBody>
          <a:bodyPr>
            <a:normAutofit/>
          </a:bodyPr>
          <a:lstStyle/>
          <a:p>
            <a:pPr algn="just"/>
            <a:r>
              <a:rPr lang="ru-RU" sz="2400" dirty="0" smtClean="0">
                <a:latin typeface="Times New Roman" panose="02020603050405020304" pitchFamily="18" charset="0"/>
                <a:cs typeface="Times New Roman" panose="02020603050405020304" pitchFamily="18" charset="0"/>
              </a:rPr>
              <a:t>Нет универсальной методологии. </a:t>
            </a:r>
            <a:endParaRPr lang="ru-RU" sz="2400" dirty="0">
              <a:latin typeface="Times New Roman" panose="02020603050405020304" pitchFamily="18" charset="0"/>
              <a:cs typeface="Times New Roman" panose="02020603050405020304" pitchFamily="18" charset="0"/>
            </a:endParaRPr>
          </a:p>
        </p:txBody>
      </p:sp>
      <p:sp>
        <p:nvSpPr>
          <p:cNvPr id="13" name="Прямоугольник 12"/>
          <p:cNvSpPr>
            <a:spLocks/>
          </p:cNvSpPr>
          <p:nvPr/>
        </p:nvSpPr>
        <p:spPr>
          <a:xfrm>
            <a:off x="1455060" y="5143208"/>
            <a:ext cx="900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рямоугольник 16"/>
          <p:cNvSpPr>
            <a:spLocks/>
          </p:cNvSpPr>
          <p:nvPr/>
        </p:nvSpPr>
        <p:spPr>
          <a:xfrm rot="16200000">
            <a:off x="1027710" y="4716067"/>
            <a:ext cx="900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Текст 11"/>
          <p:cNvSpPr txBox="1">
            <a:spLocks/>
          </p:cNvSpPr>
          <p:nvPr/>
        </p:nvSpPr>
        <p:spPr>
          <a:xfrm>
            <a:off x="7075826" y="1397385"/>
            <a:ext cx="3287613" cy="122829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Это не 1 способ, а целая система техник, принципов и процедур. </a:t>
            </a:r>
            <a:endParaRPr lang="ru-RU" sz="2400" dirty="0">
              <a:latin typeface="Times New Roman" panose="02020603050405020304" pitchFamily="18" charset="0"/>
              <a:cs typeface="Times New Roman" panose="02020603050405020304" pitchFamily="18" charset="0"/>
            </a:endParaRPr>
          </a:p>
        </p:txBody>
      </p:sp>
      <p:sp>
        <p:nvSpPr>
          <p:cNvPr id="20" name="Прямоугольник 19"/>
          <p:cNvSpPr>
            <a:spLocks/>
          </p:cNvSpPr>
          <p:nvPr/>
        </p:nvSpPr>
        <p:spPr>
          <a:xfrm>
            <a:off x="9610222" y="1245023"/>
            <a:ext cx="900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Текст 11"/>
          <p:cNvSpPr txBox="1">
            <a:spLocks/>
          </p:cNvSpPr>
          <p:nvPr/>
        </p:nvSpPr>
        <p:spPr>
          <a:xfrm>
            <a:off x="1591069" y="1395229"/>
            <a:ext cx="4504931" cy="203377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800" b="1" dirty="0" smtClean="0">
                <a:latin typeface="Times New Roman" panose="02020603050405020304" pitchFamily="18" charset="0"/>
                <a:cs typeface="Times New Roman" panose="02020603050405020304" pitchFamily="18" charset="0"/>
              </a:rPr>
              <a:t>Методология разработки </a:t>
            </a:r>
            <a:r>
              <a:rPr lang="ru-RU" sz="2400" dirty="0" smtClean="0">
                <a:latin typeface="Times New Roman" panose="02020603050405020304" pitchFamily="18" charset="0"/>
                <a:cs typeface="Times New Roman" panose="02020603050405020304" pitchFamily="18" charset="0"/>
              </a:rPr>
              <a:t>– различные модели процесса разработки, каждая из которых описывает свой подход к организации процесса разработки.</a:t>
            </a:r>
            <a:endParaRPr lang="ru-RU" sz="2400" dirty="0">
              <a:latin typeface="Times New Roman" panose="02020603050405020304" pitchFamily="18" charset="0"/>
              <a:cs typeface="Times New Roman" panose="02020603050405020304" pitchFamily="18" charset="0"/>
            </a:endParaRPr>
          </a:p>
        </p:txBody>
      </p:sp>
      <p:sp>
        <p:nvSpPr>
          <p:cNvPr id="21" name="Прямоугольник 20"/>
          <p:cNvSpPr>
            <a:spLocks/>
          </p:cNvSpPr>
          <p:nvPr/>
        </p:nvSpPr>
        <p:spPr>
          <a:xfrm flipV="1">
            <a:off x="1455060" y="1245023"/>
            <a:ext cx="900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p:cNvSpPr>
            <a:spLocks/>
          </p:cNvSpPr>
          <p:nvPr/>
        </p:nvSpPr>
        <p:spPr>
          <a:xfrm rot="5400000" flipV="1">
            <a:off x="1027710" y="1672164"/>
            <a:ext cx="900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Текст 11"/>
          <p:cNvSpPr txBox="1">
            <a:spLocks/>
          </p:cNvSpPr>
          <p:nvPr/>
        </p:nvSpPr>
        <p:spPr>
          <a:xfrm>
            <a:off x="7000725" y="4255903"/>
            <a:ext cx="3362714" cy="8018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Различных методологий огромное количество. </a:t>
            </a:r>
            <a:endParaRPr lang="ru-RU" sz="2400" dirty="0">
              <a:latin typeface="Times New Roman" panose="02020603050405020304" pitchFamily="18" charset="0"/>
              <a:cs typeface="Times New Roman" panose="02020603050405020304" pitchFamily="18" charset="0"/>
            </a:endParaRPr>
          </a:p>
        </p:txBody>
      </p:sp>
      <p:sp>
        <p:nvSpPr>
          <p:cNvPr id="24" name="Прямоугольник 23"/>
          <p:cNvSpPr>
            <a:spLocks/>
          </p:cNvSpPr>
          <p:nvPr/>
        </p:nvSpPr>
        <p:spPr>
          <a:xfrm>
            <a:off x="9610222" y="5143208"/>
            <a:ext cx="900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Прямоугольник 25"/>
          <p:cNvSpPr>
            <a:spLocks/>
          </p:cNvSpPr>
          <p:nvPr/>
        </p:nvSpPr>
        <p:spPr>
          <a:xfrm rot="16200000">
            <a:off x="10037363" y="4716067"/>
            <a:ext cx="900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рямоугольник 26"/>
          <p:cNvSpPr>
            <a:spLocks/>
          </p:cNvSpPr>
          <p:nvPr/>
        </p:nvSpPr>
        <p:spPr>
          <a:xfrm rot="16200000">
            <a:off x="10037363" y="1672164"/>
            <a:ext cx="900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625062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Текст 11"/>
          <p:cNvSpPr>
            <a:spLocks noGrp="1"/>
          </p:cNvSpPr>
          <p:nvPr>
            <p:ph type="body" sz="half" idx="2"/>
          </p:nvPr>
        </p:nvSpPr>
        <p:spPr>
          <a:xfrm>
            <a:off x="1743075" y="2247900"/>
            <a:ext cx="4352926" cy="3998100"/>
          </a:xfrm>
        </p:spPr>
        <p:txBody>
          <a:bodyPr>
            <a:normAutofit/>
          </a:bodyPr>
          <a:lstStyle/>
          <a:p>
            <a:pPr marL="457200" indent="-457200">
              <a:buAutoNum type="arabicPeriod"/>
            </a:pPr>
            <a:r>
              <a:rPr lang="ru-RU" sz="2400" dirty="0" smtClean="0">
                <a:latin typeface="Times New Roman" panose="02020603050405020304" pitchFamily="18" charset="0"/>
                <a:cs typeface="Times New Roman" panose="02020603050405020304" pitchFamily="18" charset="0"/>
              </a:rPr>
              <a:t>Планирование</a:t>
            </a:r>
          </a:p>
          <a:p>
            <a:pPr marL="457200" indent="-457200">
              <a:buAutoNum type="arabicPeriod"/>
            </a:pPr>
            <a:r>
              <a:rPr lang="ru-RU" sz="2400" dirty="0" smtClean="0">
                <a:latin typeface="Times New Roman" panose="02020603050405020304" pitchFamily="18" charset="0"/>
                <a:cs typeface="Times New Roman" panose="02020603050405020304" pitchFamily="18" charset="0"/>
              </a:rPr>
              <a:t>Анализ</a:t>
            </a:r>
          </a:p>
          <a:p>
            <a:pPr marL="457200" indent="-457200">
              <a:buAutoNum type="arabicPeriod"/>
            </a:pPr>
            <a:r>
              <a:rPr lang="ru-RU" sz="2400" dirty="0" smtClean="0">
                <a:latin typeface="Times New Roman" panose="02020603050405020304" pitchFamily="18" charset="0"/>
                <a:cs typeface="Times New Roman" panose="02020603050405020304" pitchFamily="18" charset="0"/>
              </a:rPr>
              <a:t>Дизайн</a:t>
            </a:r>
          </a:p>
          <a:p>
            <a:pPr marL="457200" indent="-457200">
              <a:buAutoNum type="arabicPeriod"/>
            </a:pPr>
            <a:r>
              <a:rPr lang="ru-RU" sz="2400" dirty="0" smtClean="0">
                <a:latin typeface="Times New Roman" panose="02020603050405020304" pitchFamily="18" charset="0"/>
                <a:cs typeface="Times New Roman" panose="02020603050405020304" pitchFamily="18" charset="0"/>
              </a:rPr>
              <a:t>Реализация</a:t>
            </a:r>
          </a:p>
          <a:p>
            <a:pPr marL="457200" indent="-457200">
              <a:buAutoNum type="arabicPeriod"/>
            </a:pPr>
            <a:r>
              <a:rPr lang="ru-RU" sz="2400" dirty="0" smtClean="0">
                <a:latin typeface="Times New Roman" panose="02020603050405020304" pitchFamily="18" charset="0"/>
                <a:cs typeface="Times New Roman" panose="02020603050405020304" pitchFamily="18" charset="0"/>
              </a:rPr>
              <a:t>Тестирование</a:t>
            </a:r>
          </a:p>
          <a:p>
            <a:pPr marL="457200" indent="-457200">
              <a:buAutoNum type="arabicPeriod"/>
            </a:pPr>
            <a:r>
              <a:rPr lang="ru-RU" sz="2400" dirty="0" smtClean="0">
                <a:latin typeface="Times New Roman" panose="02020603050405020304" pitchFamily="18" charset="0"/>
                <a:cs typeface="Times New Roman" panose="02020603050405020304" pitchFamily="18" charset="0"/>
              </a:rPr>
              <a:t>Развёртывание</a:t>
            </a:r>
            <a:endParaRPr lang="ru-RU" sz="2400" dirty="0">
              <a:latin typeface="Times New Roman" panose="02020603050405020304" pitchFamily="18" charset="0"/>
              <a:cs typeface="Times New Roman" panose="02020603050405020304" pitchFamily="18" charset="0"/>
            </a:endParaRPr>
          </a:p>
        </p:txBody>
      </p:sp>
      <p:sp>
        <p:nvSpPr>
          <p:cNvPr id="13" name="Текст 11"/>
          <p:cNvSpPr txBox="1">
            <a:spLocks/>
          </p:cNvSpPr>
          <p:nvPr/>
        </p:nvSpPr>
        <p:spPr>
          <a:xfrm>
            <a:off x="612000" y="1105500"/>
            <a:ext cx="5484001" cy="648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ru-RU" sz="3200" b="1" dirty="0" smtClean="0">
                <a:solidFill>
                  <a:srgbClr val="7030A0"/>
                </a:solidFill>
                <a:latin typeface="Times New Roman" panose="02020603050405020304" pitchFamily="18" charset="0"/>
                <a:cs typeface="Times New Roman" panose="02020603050405020304" pitchFamily="18" charset="0"/>
              </a:rPr>
              <a:t>Традиционные (не гибкие)</a:t>
            </a:r>
            <a:endParaRPr lang="ru-RU" sz="3200" b="1" dirty="0">
              <a:solidFill>
                <a:srgbClr val="7030A0"/>
              </a:solidFill>
              <a:latin typeface="Times New Roman" panose="02020603050405020304" pitchFamily="18" charset="0"/>
              <a:cs typeface="Times New Roman" panose="02020603050405020304" pitchFamily="18" charset="0"/>
            </a:endParaRPr>
          </a:p>
        </p:txBody>
      </p:sp>
      <p:sp>
        <p:nvSpPr>
          <p:cNvPr id="14" name="Текст 11"/>
          <p:cNvSpPr txBox="1">
            <a:spLocks/>
          </p:cNvSpPr>
          <p:nvPr/>
        </p:nvSpPr>
        <p:spPr>
          <a:xfrm>
            <a:off x="6096000" y="1105500"/>
            <a:ext cx="5484001" cy="648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ru-RU" sz="3200" b="1" dirty="0" smtClean="0">
                <a:solidFill>
                  <a:srgbClr val="7030A0"/>
                </a:solidFill>
                <a:latin typeface="Times New Roman" panose="02020603050405020304" pitchFamily="18" charset="0"/>
                <a:cs typeface="Times New Roman" panose="02020603050405020304" pitchFamily="18" charset="0"/>
              </a:rPr>
              <a:t>Гибкие</a:t>
            </a:r>
            <a:endParaRPr lang="ru-RU" sz="3200" b="1" dirty="0">
              <a:solidFill>
                <a:srgbClr val="7030A0"/>
              </a:solidFill>
              <a:latin typeface="Times New Roman" panose="02020603050405020304" pitchFamily="18" charset="0"/>
              <a:cs typeface="Times New Roman" panose="02020603050405020304" pitchFamily="18" charset="0"/>
            </a:endParaRPr>
          </a:p>
        </p:txBody>
      </p:sp>
      <p:sp>
        <p:nvSpPr>
          <p:cNvPr id="15" name="Прямоугольник 14"/>
          <p:cNvSpPr>
            <a:spLocks/>
          </p:cNvSpPr>
          <p:nvPr/>
        </p:nvSpPr>
        <p:spPr>
          <a:xfrm rot="10800000">
            <a:off x="6069002" y="1897500"/>
            <a:ext cx="54000" cy="414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Текст 11"/>
          <p:cNvSpPr txBox="1">
            <a:spLocks/>
          </p:cNvSpPr>
          <p:nvPr/>
        </p:nvSpPr>
        <p:spPr>
          <a:xfrm>
            <a:off x="6522224" y="2247900"/>
            <a:ext cx="5057776" cy="39981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ru-RU" sz="2400" dirty="0" smtClean="0">
                <a:latin typeface="Times New Roman" panose="02020603050405020304" pitchFamily="18" charset="0"/>
                <a:cs typeface="Times New Roman" panose="02020603050405020304" pitchFamily="18" charset="0"/>
              </a:rPr>
              <a:t>Гибкость достигается за счет разбиения тех же шагов на итерации.</a:t>
            </a:r>
            <a:endParaRPr lang="ru-RU" sz="2400" dirty="0">
              <a:latin typeface="Times New Roman" panose="02020603050405020304" pitchFamily="18" charset="0"/>
              <a:cs typeface="Times New Roman" panose="02020603050405020304" pitchFamily="18" charset="0"/>
            </a:endParaRPr>
          </a:p>
        </p:txBody>
      </p:sp>
      <p:pic>
        <p:nvPicPr>
          <p:cNvPr id="1028" name="Picture 4" descr="Picture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6441" y="3052175"/>
            <a:ext cx="5110120" cy="319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6429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BEBA8EAE-BF5A-486C-A8C5-ECC9F3942E4B}">
                <a14:imgProps xmlns:a14="http://schemas.microsoft.com/office/drawing/2010/main">
                  <a14:imgLayer r:embed="rId3">
                    <a14:imgEffect>
                      <a14:saturation sat="45000"/>
                    </a14:imgEffect>
                  </a14:imgLayer>
                </a14:imgProps>
              </a:ext>
            </a:extLst>
          </a:blip>
          <a:stretch>
            <a:fillRect/>
          </a:stretch>
        </p:blipFill>
        <p:spPr>
          <a:xfrm>
            <a:off x="0" y="5819"/>
            <a:ext cx="12192000" cy="6852181"/>
          </a:xfrm>
          <a:prstGeom prst="rect">
            <a:avLst/>
          </a:prstGeom>
        </p:spPr>
      </p:pic>
      <p:sp>
        <p:nvSpPr>
          <p:cNvPr id="6" name="Прямоугольник 5"/>
          <p:cNvSpPr/>
          <p:nvPr/>
        </p:nvSpPr>
        <p:spPr>
          <a:xfrm>
            <a:off x="-3" y="0"/>
            <a:ext cx="12191999" cy="6866593"/>
          </a:xfrm>
          <a:prstGeom prst="rect">
            <a:avLst/>
          </a:prstGeom>
          <a:solidFill>
            <a:srgbClr val="7030A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7" name="Прямоугольник 6"/>
          <p:cNvSpPr/>
          <p:nvPr/>
        </p:nvSpPr>
        <p:spPr>
          <a:xfrm>
            <a:off x="1" y="3349409"/>
            <a:ext cx="12191999" cy="969212"/>
          </a:xfrm>
          <a:prstGeom prst="rect">
            <a:avLst/>
          </a:prstGeom>
          <a:solidFill>
            <a:srgbClr val="7030A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2" name="Заголовок 1"/>
          <p:cNvSpPr>
            <a:spLocks noGrp="1"/>
          </p:cNvSpPr>
          <p:nvPr>
            <p:ph type="title"/>
          </p:nvPr>
        </p:nvSpPr>
        <p:spPr>
          <a:xfrm>
            <a:off x="4" y="2973489"/>
            <a:ext cx="12191996" cy="1345132"/>
          </a:xfrm>
        </p:spPr>
        <p:txBody>
          <a:bodyPr>
            <a:normAutofit/>
          </a:bodyPr>
          <a:lstStyle/>
          <a:p>
            <a:pPr algn="ctr"/>
            <a:r>
              <a:rPr lang="ru-RU" sz="6600"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Традиционные методологии</a:t>
            </a:r>
            <a:endParaRPr lang="ru-RU" sz="66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31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Заголовок 9"/>
          <p:cNvSpPr>
            <a:spLocks noGrp="1"/>
          </p:cNvSpPr>
          <p:nvPr>
            <p:ph type="title"/>
          </p:nvPr>
        </p:nvSpPr>
        <p:spPr>
          <a:xfrm>
            <a:off x="611999" y="611999"/>
            <a:ext cx="5663295" cy="670312"/>
          </a:xfrm>
        </p:spPr>
        <p:txBody>
          <a:bodyPr>
            <a:normAutofit/>
          </a:bodyPr>
          <a:lstStyle/>
          <a:p>
            <a:pPr algn="ctr"/>
            <a:r>
              <a:rPr lang="ru-RU" b="1" dirty="0" smtClean="0">
                <a:latin typeface="Times New Roman" panose="02020603050405020304" pitchFamily="18" charset="0"/>
                <a:cs typeface="Times New Roman" panose="02020603050405020304" pitchFamily="18" charset="0"/>
              </a:rPr>
              <a:t>Каскадная модель (</a:t>
            </a:r>
            <a:r>
              <a:rPr lang="en-US" b="1" dirty="0" smtClean="0">
                <a:latin typeface="Times New Roman" panose="02020603050405020304" pitchFamily="18" charset="0"/>
                <a:cs typeface="Times New Roman" panose="02020603050405020304" pitchFamily="18" charset="0"/>
              </a:rPr>
              <a:t>waterfall)</a:t>
            </a:r>
            <a:endParaRPr lang="ru-RU" b="1" dirty="0">
              <a:latin typeface="Times New Roman" panose="02020603050405020304" pitchFamily="18" charset="0"/>
              <a:cs typeface="Times New Roman" panose="02020603050405020304" pitchFamily="18" charset="0"/>
            </a:endParaRPr>
          </a:p>
        </p:txBody>
      </p:sp>
      <p:sp>
        <p:nvSpPr>
          <p:cNvPr id="11" name="Объект 10"/>
          <p:cNvSpPr>
            <a:spLocks noGrp="1"/>
          </p:cNvSpPr>
          <p:nvPr>
            <p:ph idx="1"/>
          </p:nvPr>
        </p:nvSpPr>
        <p:spPr>
          <a:xfrm>
            <a:off x="6035040" y="611999"/>
            <a:ext cx="5544960" cy="5634001"/>
          </a:xfrm>
        </p:spPr>
        <p:txBody>
          <a:bodyPr/>
          <a:lstStyle/>
          <a:p>
            <a:pPr marL="0" indent="0">
              <a:buNone/>
            </a:pPr>
            <a:endParaRPr lang="ru-RU" dirty="0" smtClean="0"/>
          </a:p>
          <a:p>
            <a:pPr marL="0" indent="0">
              <a:buNone/>
            </a:pPr>
            <a:endParaRPr lang="ru-RU" dirty="0"/>
          </a:p>
        </p:txBody>
      </p:sp>
      <p:sp>
        <p:nvSpPr>
          <p:cNvPr id="12" name="Текст 11"/>
          <p:cNvSpPr>
            <a:spLocks noGrp="1"/>
          </p:cNvSpPr>
          <p:nvPr>
            <p:ph type="body" sz="half" idx="2"/>
          </p:nvPr>
        </p:nvSpPr>
        <p:spPr>
          <a:xfrm>
            <a:off x="6882985" y="827868"/>
            <a:ext cx="3849069" cy="436613"/>
          </a:xfrm>
        </p:spPr>
        <p:txBody>
          <a:bodyPr>
            <a:noAutofit/>
          </a:bodyPr>
          <a:lstStyle/>
          <a:p>
            <a:r>
              <a:rPr lang="ru-RU" sz="2400" dirty="0" smtClean="0">
                <a:solidFill>
                  <a:srgbClr val="7030A0"/>
                </a:solidFill>
                <a:latin typeface="Times New Roman" panose="02020603050405020304" pitchFamily="18" charset="0"/>
                <a:cs typeface="Times New Roman" panose="02020603050405020304" pitchFamily="18" charset="0"/>
              </a:rPr>
              <a:t>Традиционная методология</a:t>
            </a:r>
            <a:endParaRPr lang="ru-RU" sz="2400" dirty="0">
              <a:solidFill>
                <a:srgbClr val="7030A0"/>
              </a:solidFill>
              <a:latin typeface="Times New Roman" panose="02020603050405020304" pitchFamily="18" charset="0"/>
              <a:cs typeface="Times New Roman" panose="02020603050405020304" pitchFamily="18" charset="0"/>
            </a:endParaRPr>
          </a:p>
        </p:txBody>
      </p:sp>
      <p:sp>
        <p:nvSpPr>
          <p:cNvPr id="13" name="Прямоугольник 12"/>
          <p:cNvSpPr>
            <a:spLocks/>
          </p:cNvSpPr>
          <p:nvPr/>
        </p:nvSpPr>
        <p:spPr>
          <a:xfrm rot="16200000">
            <a:off x="707655" y="1818913"/>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p:cNvSpPr>
            <a:spLocks/>
          </p:cNvSpPr>
          <p:nvPr/>
        </p:nvSpPr>
        <p:spPr>
          <a:xfrm rot="16200000">
            <a:off x="707654" y="2851377"/>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Прямоугольник 14"/>
          <p:cNvSpPr>
            <a:spLocks/>
          </p:cNvSpPr>
          <p:nvPr/>
        </p:nvSpPr>
        <p:spPr>
          <a:xfrm rot="16200000">
            <a:off x="707655" y="4319377"/>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Текст 11"/>
          <p:cNvSpPr txBox="1">
            <a:spLocks/>
          </p:cNvSpPr>
          <p:nvPr/>
        </p:nvSpPr>
        <p:spPr>
          <a:xfrm>
            <a:off x="1256682" y="1432382"/>
            <a:ext cx="4430850" cy="8187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Последовательное выполнение задач и этапов.</a:t>
            </a:r>
            <a:endParaRPr lang="ru-RU" sz="2400" dirty="0">
              <a:latin typeface="Times New Roman" panose="02020603050405020304" pitchFamily="18" charset="0"/>
              <a:cs typeface="Times New Roman" panose="02020603050405020304" pitchFamily="18" charset="0"/>
            </a:endParaRPr>
          </a:p>
        </p:txBody>
      </p:sp>
      <p:pic>
        <p:nvPicPr>
          <p:cNvPr id="2" name="Рисунок 1"/>
          <p:cNvPicPr>
            <a:picLocks noChangeAspect="1"/>
          </p:cNvPicPr>
          <p:nvPr/>
        </p:nvPicPr>
        <p:blipFill>
          <a:blip r:embed="rId3"/>
          <a:stretch>
            <a:fillRect/>
          </a:stretch>
        </p:blipFill>
        <p:spPr>
          <a:xfrm>
            <a:off x="6482168" y="1721581"/>
            <a:ext cx="4909415" cy="3947058"/>
          </a:xfrm>
          <a:prstGeom prst="rect">
            <a:avLst/>
          </a:prstGeom>
          <a:ln>
            <a:noFill/>
          </a:ln>
          <a:effectLst>
            <a:outerShdw blurRad="292100" dist="139700" dir="2700000" algn="tl" rotWithShape="0">
              <a:srgbClr val="333333">
                <a:alpha val="65000"/>
              </a:srgbClr>
            </a:outerShdw>
          </a:effectLst>
        </p:spPr>
      </p:pic>
      <p:sp>
        <p:nvSpPr>
          <p:cNvPr id="18" name="Текст 11"/>
          <p:cNvSpPr txBox="1">
            <a:spLocks/>
          </p:cNvSpPr>
          <p:nvPr/>
        </p:nvSpPr>
        <p:spPr>
          <a:xfrm>
            <a:off x="1256682" y="2323246"/>
            <a:ext cx="4430850" cy="110198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a:latin typeface="Times New Roman" panose="02020603050405020304" pitchFamily="18" charset="0"/>
                <a:cs typeface="Times New Roman" panose="02020603050405020304" pitchFamily="18" charset="0"/>
              </a:rPr>
              <a:t>К</a:t>
            </a:r>
            <a:r>
              <a:rPr lang="ru-RU" sz="2400" dirty="0" smtClean="0">
                <a:latin typeface="Times New Roman" panose="02020603050405020304" pitchFamily="18" charset="0"/>
                <a:cs typeface="Times New Roman" panose="02020603050405020304" pitchFamily="18" charset="0"/>
              </a:rPr>
              <a:t>аждый </a:t>
            </a:r>
            <a:r>
              <a:rPr lang="ru-RU" sz="2400" dirty="0">
                <a:latin typeface="Times New Roman" panose="02020603050405020304" pitchFamily="18" charset="0"/>
                <a:cs typeface="Times New Roman" panose="02020603050405020304" pitchFamily="18" charset="0"/>
              </a:rPr>
              <a:t>этап начинается только </a:t>
            </a:r>
            <a:r>
              <a:rPr lang="ru-RU" sz="2400" dirty="0" smtClean="0">
                <a:latin typeface="Times New Roman" panose="02020603050405020304" pitchFamily="18" charset="0"/>
                <a:cs typeface="Times New Roman" panose="02020603050405020304" pitchFamily="18" charset="0"/>
              </a:rPr>
              <a:t>тогда, когда </a:t>
            </a:r>
            <a:r>
              <a:rPr lang="ru-RU" sz="2400" dirty="0">
                <a:latin typeface="Times New Roman" panose="02020603050405020304" pitchFamily="18" charset="0"/>
                <a:cs typeface="Times New Roman" panose="02020603050405020304" pitchFamily="18" charset="0"/>
              </a:rPr>
              <a:t>закончится </a:t>
            </a:r>
            <a:r>
              <a:rPr lang="ru-RU" sz="2400" dirty="0" smtClean="0">
                <a:latin typeface="Times New Roman" panose="02020603050405020304" pitchFamily="18" charset="0"/>
                <a:cs typeface="Times New Roman" panose="02020603050405020304" pitchFamily="18" charset="0"/>
              </a:rPr>
              <a:t>предыдущий.</a:t>
            </a:r>
            <a:endParaRPr lang="ru-RU" sz="3200" dirty="0">
              <a:latin typeface="Times New Roman" panose="02020603050405020304" pitchFamily="18" charset="0"/>
              <a:cs typeface="Times New Roman" panose="02020603050405020304" pitchFamily="18" charset="0"/>
            </a:endParaRPr>
          </a:p>
        </p:txBody>
      </p:sp>
      <p:sp>
        <p:nvSpPr>
          <p:cNvPr id="19" name="Текст 11"/>
          <p:cNvSpPr txBox="1">
            <a:spLocks/>
          </p:cNvSpPr>
          <p:nvPr/>
        </p:nvSpPr>
        <p:spPr>
          <a:xfrm>
            <a:off x="1256682" y="3497310"/>
            <a:ext cx="4430850" cy="168985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Как правило, определены четкие сроки, определена стоимость, определены требования и способы их выполнения.</a:t>
            </a:r>
            <a:endParaRPr lang="ru-RU" sz="3200" dirty="0">
              <a:latin typeface="Times New Roman" panose="02020603050405020304" pitchFamily="18" charset="0"/>
              <a:cs typeface="Times New Roman" panose="02020603050405020304" pitchFamily="18" charset="0"/>
            </a:endParaRPr>
          </a:p>
        </p:txBody>
      </p:sp>
      <p:sp>
        <p:nvSpPr>
          <p:cNvPr id="20" name="Прямоугольник 19"/>
          <p:cNvSpPr>
            <a:spLocks/>
          </p:cNvSpPr>
          <p:nvPr/>
        </p:nvSpPr>
        <p:spPr>
          <a:xfrm rot="16200000">
            <a:off x="707655" y="5650176"/>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11"/>
          <p:cNvSpPr txBox="1">
            <a:spLocks/>
          </p:cNvSpPr>
          <p:nvPr/>
        </p:nvSpPr>
        <p:spPr>
          <a:xfrm>
            <a:off x="1256682" y="5259249"/>
            <a:ext cx="4430850" cy="8187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Сделать шаг назад возможности нет.</a:t>
            </a:r>
            <a:endParaRPr lang="ru-R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50797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Заголовок 9"/>
          <p:cNvSpPr>
            <a:spLocks noGrp="1"/>
          </p:cNvSpPr>
          <p:nvPr>
            <p:ph type="title"/>
          </p:nvPr>
        </p:nvSpPr>
        <p:spPr>
          <a:xfrm>
            <a:off x="611999" y="611999"/>
            <a:ext cx="7089606" cy="670312"/>
          </a:xfrm>
        </p:spPr>
        <p:txBody>
          <a:bodyPr>
            <a:normAutofit/>
          </a:bodyPr>
          <a:lstStyle/>
          <a:p>
            <a:pPr algn="ctr"/>
            <a:r>
              <a:rPr lang="ru-RU" b="1" dirty="0" err="1" smtClean="0">
                <a:latin typeface="Times New Roman" panose="02020603050405020304" pitchFamily="18" charset="0"/>
                <a:cs typeface="Times New Roman" panose="02020603050405020304" pitchFamily="18" charset="0"/>
              </a:rPr>
              <a:t>Прототипирование</a:t>
            </a:r>
            <a:r>
              <a:rPr lang="ru-RU" b="1"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Prototype Model)</a:t>
            </a:r>
            <a:endParaRPr lang="ru-RU" b="1" dirty="0">
              <a:latin typeface="Times New Roman" panose="02020603050405020304" pitchFamily="18" charset="0"/>
              <a:cs typeface="Times New Roman" panose="02020603050405020304" pitchFamily="18" charset="0"/>
            </a:endParaRPr>
          </a:p>
        </p:txBody>
      </p:sp>
      <p:sp>
        <p:nvSpPr>
          <p:cNvPr id="11" name="Объект 10"/>
          <p:cNvSpPr>
            <a:spLocks noGrp="1"/>
          </p:cNvSpPr>
          <p:nvPr>
            <p:ph idx="1"/>
          </p:nvPr>
        </p:nvSpPr>
        <p:spPr>
          <a:xfrm>
            <a:off x="6035040" y="611999"/>
            <a:ext cx="5544960" cy="5634001"/>
          </a:xfrm>
        </p:spPr>
        <p:txBody>
          <a:bodyPr/>
          <a:lstStyle/>
          <a:p>
            <a:pPr marL="0" indent="0">
              <a:buNone/>
            </a:pPr>
            <a:endParaRPr lang="ru-RU" dirty="0" smtClean="0"/>
          </a:p>
          <a:p>
            <a:pPr marL="0" indent="0">
              <a:buNone/>
            </a:pPr>
            <a:endParaRPr lang="ru-RU" dirty="0"/>
          </a:p>
        </p:txBody>
      </p:sp>
      <p:sp>
        <p:nvSpPr>
          <p:cNvPr id="12" name="Текст 11"/>
          <p:cNvSpPr>
            <a:spLocks noGrp="1"/>
          </p:cNvSpPr>
          <p:nvPr>
            <p:ph type="body" sz="half" idx="2"/>
          </p:nvPr>
        </p:nvSpPr>
        <p:spPr>
          <a:xfrm>
            <a:off x="7701605" y="1232992"/>
            <a:ext cx="3849069" cy="436613"/>
          </a:xfrm>
        </p:spPr>
        <p:txBody>
          <a:bodyPr>
            <a:noAutofit/>
          </a:bodyPr>
          <a:lstStyle/>
          <a:p>
            <a:r>
              <a:rPr lang="ru-RU" sz="2400" dirty="0" smtClean="0">
                <a:solidFill>
                  <a:srgbClr val="7030A0"/>
                </a:solidFill>
                <a:latin typeface="Times New Roman" panose="02020603050405020304" pitchFamily="18" charset="0"/>
                <a:cs typeface="Times New Roman" panose="02020603050405020304" pitchFamily="18" charset="0"/>
              </a:rPr>
              <a:t>Традиционная методология</a:t>
            </a:r>
            <a:endParaRPr lang="ru-RU" sz="2400" dirty="0">
              <a:solidFill>
                <a:srgbClr val="7030A0"/>
              </a:solidFill>
              <a:latin typeface="Times New Roman" panose="02020603050405020304" pitchFamily="18" charset="0"/>
              <a:cs typeface="Times New Roman" panose="02020603050405020304" pitchFamily="18" charset="0"/>
            </a:endParaRPr>
          </a:p>
        </p:txBody>
      </p:sp>
      <p:sp>
        <p:nvSpPr>
          <p:cNvPr id="13" name="Прямоугольник 12"/>
          <p:cNvSpPr>
            <a:spLocks/>
          </p:cNvSpPr>
          <p:nvPr/>
        </p:nvSpPr>
        <p:spPr>
          <a:xfrm rot="16200000">
            <a:off x="707655" y="1818913"/>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p:cNvSpPr>
            <a:spLocks/>
          </p:cNvSpPr>
          <p:nvPr/>
        </p:nvSpPr>
        <p:spPr>
          <a:xfrm rot="16200000">
            <a:off x="707656" y="2681813"/>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Прямоугольник 14"/>
          <p:cNvSpPr>
            <a:spLocks/>
          </p:cNvSpPr>
          <p:nvPr/>
        </p:nvSpPr>
        <p:spPr>
          <a:xfrm rot="16200000">
            <a:off x="707655" y="3517994"/>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Текст 11"/>
          <p:cNvSpPr txBox="1">
            <a:spLocks/>
          </p:cNvSpPr>
          <p:nvPr/>
        </p:nvSpPr>
        <p:spPr>
          <a:xfrm>
            <a:off x="1256682" y="1432382"/>
            <a:ext cx="4430850" cy="8187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Речь не о готовом продукте, а о создании его прототипа.</a:t>
            </a:r>
            <a:endParaRPr lang="ru-RU" sz="2400" dirty="0">
              <a:latin typeface="Times New Roman" panose="02020603050405020304" pitchFamily="18" charset="0"/>
              <a:cs typeface="Times New Roman" panose="02020603050405020304" pitchFamily="18" charset="0"/>
            </a:endParaRPr>
          </a:p>
        </p:txBody>
      </p:sp>
      <p:sp>
        <p:nvSpPr>
          <p:cNvPr id="18" name="Текст 11"/>
          <p:cNvSpPr txBox="1">
            <a:spLocks/>
          </p:cNvSpPr>
          <p:nvPr/>
        </p:nvSpPr>
        <p:spPr>
          <a:xfrm>
            <a:off x="1256682" y="2323246"/>
            <a:ext cx="4430850" cy="7628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Требования собираются на основной функционал.</a:t>
            </a:r>
            <a:endParaRPr lang="ru-RU" sz="3200" dirty="0">
              <a:latin typeface="Times New Roman" panose="02020603050405020304" pitchFamily="18" charset="0"/>
              <a:cs typeface="Times New Roman" panose="02020603050405020304" pitchFamily="18" charset="0"/>
            </a:endParaRPr>
          </a:p>
        </p:txBody>
      </p:sp>
      <p:sp>
        <p:nvSpPr>
          <p:cNvPr id="19" name="Текст 11"/>
          <p:cNvSpPr txBox="1">
            <a:spLocks/>
          </p:cNvSpPr>
          <p:nvPr/>
        </p:nvSpPr>
        <p:spPr>
          <a:xfrm>
            <a:off x="1256682" y="3158186"/>
            <a:ext cx="4430850" cy="77564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Быстрое проектирование. Быстрая разработка прототипа.</a:t>
            </a:r>
          </a:p>
        </p:txBody>
      </p:sp>
      <p:sp>
        <p:nvSpPr>
          <p:cNvPr id="20" name="Прямоугольник 19"/>
          <p:cNvSpPr>
            <a:spLocks/>
          </p:cNvSpPr>
          <p:nvPr/>
        </p:nvSpPr>
        <p:spPr>
          <a:xfrm rot="16200000">
            <a:off x="707655" y="4555278"/>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11"/>
          <p:cNvSpPr txBox="1">
            <a:spLocks/>
          </p:cNvSpPr>
          <p:nvPr/>
        </p:nvSpPr>
        <p:spPr>
          <a:xfrm>
            <a:off x="1256682" y="4005912"/>
            <a:ext cx="4430850" cy="11536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a:latin typeface="Times New Roman" panose="02020603050405020304" pitchFamily="18" charset="0"/>
                <a:cs typeface="Times New Roman" panose="02020603050405020304" pitchFamily="18" charset="0"/>
              </a:rPr>
              <a:t>Усовершенствование до тех пор, пока не получится готовый продукт.</a:t>
            </a:r>
            <a:endParaRPr lang="ru-RU" sz="3200" dirty="0">
              <a:latin typeface="Times New Roman" panose="02020603050405020304" pitchFamily="18" charset="0"/>
              <a:cs typeface="Times New Roman" panose="02020603050405020304" pitchFamily="18" charset="0"/>
            </a:endParaRPr>
          </a:p>
        </p:txBody>
      </p:sp>
      <p:sp>
        <p:nvSpPr>
          <p:cNvPr id="17" name="Прямоугольник 16"/>
          <p:cNvSpPr>
            <a:spLocks/>
          </p:cNvSpPr>
          <p:nvPr/>
        </p:nvSpPr>
        <p:spPr>
          <a:xfrm rot="16200000">
            <a:off x="707656" y="5587545"/>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Текст 11"/>
          <p:cNvSpPr txBox="1">
            <a:spLocks/>
          </p:cNvSpPr>
          <p:nvPr/>
        </p:nvSpPr>
        <p:spPr>
          <a:xfrm>
            <a:off x="1256682" y="5231602"/>
            <a:ext cx="4430850" cy="7596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Хорошо для решения конкретных задач.</a:t>
            </a:r>
            <a:endParaRPr lang="ru-RU" sz="3200" dirty="0">
              <a:latin typeface="Times New Roman" panose="02020603050405020304" pitchFamily="18" charset="0"/>
              <a:cs typeface="Times New Roman" panose="02020603050405020304" pitchFamily="18" charset="0"/>
            </a:endParaRPr>
          </a:p>
        </p:txBody>
      </p:sp>
      <p:pic>
        <p:nvPicPr>
          <p:cNvPr id="4" name="Рисунок 3"/>
          <p:cNvPicPr>
            <a:picLocks noChangeAspect="1"/>
          </p:cNvPicPr>
          <p:nvPr/>
        </p:nvPicPr>
        <p:blipFill>
          <a:blip r:embed="rId3"/>
          <a:stretch>
            <a:fillRect/>
          </a:stretch>
        </p:blipFill>
        <p:spPr>
          <a:xfrm>
            <a:off x="6477555" y="1711322"/>
            <a:ext cx="4942920" cy="44450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18379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Заголовок 9"/>
          <p:cNvSpPr>
            <a:spLocks noGrp="1"/>
          </p:cNvSpPr>
          <p:nvPr>
            <p:ph type="title"/>
          </p:nvPr>
        </p:nvSpPr>
        <p:spPr>
          <a:xfrm>
            <a:off x="611999" y="611999"/>
            <a:ext cx="7089606" cy="670312"/>
          </a:xfrm>
        </p:spPr>
        <p:txBody>
          <a:bodyPr>
            <a:normAutofit/>
          </a:bodyPr>
          <a:lstStyle/>
          <a:p>
            <a:pPr algn="ctr"/>
            <a:r>
              <a:rPr lang="ru-RU" b="1" dirty="0" smtClean="0">
                <a:latin typeface="Times New Roman" panose="02020603050405020304" pitchFamily="18" charset="0"/>
                <a:cs typeface="Times New Roman" panose="02020603050405020304" pitchFamily="18" charset="0"/>
              </a:rPr>
              <a:t>Мульти-водопад (</a:t>
            </a:r>
            <a:r>
              <a:rPr lang="en-US" b="1" dirty="0" smtClean="0">
                <a:latin typeface="Times New Roman" panose="02020603050405020304" pitchFamily="18" charset="0"/>
                <a:cs typeface="Times New Roman" panose="02020603050405020304" pitchFamily="18" charset="0"/>
              </a:rPr>
              <a:t>Incremental Model)</a:t>
            </a:r>
            <a:endParaRPr lang="ru-RU" b="1" dirty="0">
              <a:latin typeface="Times New Roman" panose="02020603050405020304" pitchFamily="18" charset="0"/>
              <a:cs typeface="Times New Roman" panose="02020603050405020304" pitchFamily="18" charset="0"/>
            </a:endParaRPr>
          </a:p>
        </p:txBody>
      </p:sp>
      <p:sp>
        <p:nvSpPr>
          <p:cNvPr id="11" name="Объект 10"/>
          <p:cNvSpPr>
            <a:spLocks noGrp="1"/>
          </p:cNvSpPr>
          <p:nvPr>
            <p:ph idx="1"/>
          </p:nvPr>
        </p:nvSpPr>
        <p:spPr>
          <a:xfrm>
            <a:off x="6035040" y="611999"/>
            <a:ext cx="5544960" cy="5634001"/>
          </a:xfrm>
        </p:spPr>
        <p:txBody>
          <a:bodyPr/>
          <a:lstStyle/>
          <a:p>
            <a:pPr marL="0" indent="0">
              <a:buNone/>
            </a:pPr>
            <a:endParaRPr lang="ru-RU" dirty="0" smtClean="0"/>
          </a:p>
          <a:p>
            <a:pPr marL="0" indent="0">
              <a:buNone/>
            </a:pPr>
            <a:endParaRPr lang="ru-RU" dirty="0"/>
          </a:p>
        </p:txBody>
      </p:sp>
      <p:sp>
        <p:nvSpPr>
          <p:cNvPr id="12" name="Текст 11"/>
          <p:cNvSpPr>
            <a:spLocks noGrp="1"/>
          </p:cNvSpPr>
          <p:nvPr>
            <p:ph type="body" sz="half" idx="2"/>
          </p:nvPr>
        </p:nvSpPr>
        <p:spPr>
          <a:xfrm>
            <a:off x="7730931" y="1663314"/>
            <a:ext cx="3849069" cy="436613"/>
          </a:xfrm>
        </p:spPr>
        <p:txBody>
          <a:bodyPr>
            <a:noAutofit/>
          </a:bodyPr>
          <a:lstStyle/>
          <a:p>
            <a:r>
              <a:rPr lang="ru-RU" sz="2400" dirty="0" smtClean="0">
                <a:solidFill>
                  <a:srgbClr val="7030A0"/>
                </a:solidFill>
                <a:latin typeface="Times New Roman" panose="02020603050405020304" pitchFamily="18" charset="0"/>
                <a:cs typeface="Times New Roman" panose="02020603050405020304" pitchFamily="18" charset="0"/>
              </a:rPr>
              <a:t>Традиционная методология</a:t>
            </a:r>
            <a:endParaRPr lang="ru-RU" sz="2400" dirty="0">
              <a:solidFill>
                <a:srgbClr val="7030A0"/>
              </a:solidFill>
              <a:latin typeface="Times New Roman" panose="02020603050405020304" pitchFamily="18" charset="0"/>
              <a:cs typeface="Times New Roman" panose="02020603050405020304" pitchFamily="18" charset="0"/>
            </a:endParaRPr>
          </a:p>
        </p:txBody>
      </p:sp>
      <p:sp>
        <p:nvSpPr>
          <p:cNvPr id="13" name="Прямоугольник 12"/>
          <p:cNvSpPr>
            <a:spLocks/>
          </p:cNvSpPr>
          <p:nvPr/>
        </p:nvSpPr>
        <p:spPr>
          <a:xfrm rot="16200000">
            <a:off x="707655" y="1818913"/>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p:cNvSpPr>
            <a:spLocks/>
          </p:cNvSpPr>
          <p:nvPr/>
        </p:nvSpPr>
        <p:spPr>
          <a:xfrm rot="16200000">
            <a:off x="707656" y="3014332"/>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Текст 11"/>
          <p:cNvSpPr txBox="1">
            <a:spLocks/>
          </p:cNvSpPr>
          <p:nvPr/>
        </p:nvSpPr>
        <p:spPr>
          <a:xfrm>
            <a:off x="1256682" y="1432382"/>
            <a:ext cx="4430850" cy="818779"/>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Модель разработки по частям.</a:t>
            </a:r>
          </a:p>
          <a:p>
            <a:pPr algn="just"/>
            <a:r>
              <a:rPr lang="ru-RU" sz="2400" dirty="0" smtClean="0">
                <a:latin typeface="Times New Roman" panose="02020603050405020304" pitchFamily="18" charset="0"/>
                <a:cs typeface="Times New Roman" panose="02020603050405020304" pitchFamily="18" charset="0"/>
              </a:rPr>
              <a:t>Когда «водопад» и его много.</a:t>
            </a:r>
            <a:endParaRPr lang="ru-RU" sz="2400" dirty="0">
              <a:latin typeface="Times New Roman" panose="02020603050405020304" pitchFamily="18" charset="0"/>
              <a:cs typeface="Times New Roman" panose="02020603050405020304" pitchFamily="18" charset="0"/>
            </a:endParaRPr>
          </a:p>
        </p:txBody>
      </p:sp>
      <p:sp>
        <p:nvSpPr>
          <p:cNvPr id="18" name="Текст 11"/>
          <p:cNvSpPr txBox="1">
            <a:spLocks/>
          </p:cNvSpPr>
          <p:nvPr/>
        </p:nvSpPr>
        <p:spPr>
          <a:xfrm>
            <a:off x="1256682" y="2323245"/>
            <a:ext cx="4430850" cy="199426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На каждой итерации добавляется новый функционал. И требования пишутся конкретно для него. Далее работа по требованиям как по «водопаду».</a:t>
            </a:r>
            <a:endParaRPr lang="ru-RU" sz="3200" dirty="0">
              <a:latin typeface="Times New Roman" panose="02020603050405020304" pitchFamily="18" charset="0"/>
              <a:cs typeface="Times New Roman" panose="02020603050405020304" pitchFamily="18" charset="0"/>
            </a:endParaRPr>
          </a:p>
        </p:txBody>
      </p:sp>
      <p:sp>
        <p:nvSpPr>
          <p:cNvPr id="20" name="Прямоугольник 19"/>
          <p:cNvSpPr>
            <a:spLocks/>
          </p:cNvSpPr>
          <p:nvPr/>
        </p:nvSpPr>
        <p:spPr>
          <a:xfrm rot="16200000">
            <a:off x="707655" y="5013546"/>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11"/>
          <p:cNvSpPr txBox="1">
            <a:spLocks/>
          </p:cNvSpPr>
          <p:nvPr/>
        </p:nvSpPr>
        <p:spPr>
          <a:xfrm>
            <a:off x="1256682" y="4464180"/>
            <a:ext cx="4430850" cy="11536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Хорошо использовать, если в продукте есть несколько больших </a:t>
            </a:r>
            <a:r>
              <a:rPr lang="ru-RU" sz="2400" dirty="0" err="1" smtClean="0">
                <a:latin typeface="Times New Roman" panose="02020603050405020304" pitchFamily="18" charset="0"/>
                <a:cs typeface="Times New Roman" panose="02020603050405020304" pitchFamily="18" charset="0"/>
              </a:rPr>
              <a:t>функциональностей</a:t>
            </a:r>
            <a:r>
              <a:rPr lang="ru-RU" sz="2400" dirty="0" smtClean="0">
                <a:latin typeface="Times New Roman" panose="02020603050405020304" pitchFamily="18" charset="0"/>
                <a:cs typeface="Times New Roman" panose="02020603050405020304" pitchFamily="18" charset="0"/>
              </a:rPr>
              <a:t>.</a:t>
            </a:r>
            <a:endParaRPr lang="ru-RU" sz="3200" dirty="0">
              <a:latin typeface="Times New Roman" panose="02020603050405020304" pitchFamily="18" charset="0"/>
              <a:cs typeface="Times New Roman" panose="02020603050405020304" pitchFamily="18" charset="0"/>
            </a:endParaRPr>
          </a:p>
        </p:txBody>
      </p:sp>
      <p:sp>
        <p:nvSpPr>
          <p:cNvPr id="17" name="Прямоугольник 16"/>
          <p:cNvSpPr>
            <a:spLocks/>
          </p:cNvSpPr>
          <p:nvPr/>
        </p:nvSpPr>
        <p:spPr>
          <a:xfrm rot="16200000">
            <a:off x="707656" y="6045813"/>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Текст 11"/>
          <p:cNvSpPr txBox="1">
            <a:spLocks/>
          </p:cNvSpPr>
          <p:nvPr/>
        </p:nvSpPr>
        <p:spPr>
          <a:xfrm>
            <a:off x="1256682" y="5689870"/>
            <a:ext cx="4430850" cy="7596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Хорошо для решения конкретных задач.</a:t>
            </a:r>
            <a:endParaRPr lang="ru-RU" sz="3200" dirty="0">
              <a:latin typeface="Times New Roman" panose="02020603050405020304" pitchFamily="18" charset="0"/>
              <a:cs typeface="Times New Roman" panose="02020603050405020304" pitchFamily="18" charset="0"/>
            </a:endParaRPr>
          </a:p>
        </p:txBody>
      </p:sp>
      <p:pic>
        <p:nvPicPr>
          <p:cNvPr id="2" name="Рисунок 1"/>
          <p:cNvPicPr>
            <a:picLocks noChangeAspect="1"/>
          </p:cNvPicPr>
          <p:nvPr/>
        </p:nvPicPr>
        <p:blipFill rotWithShape="1">
          <a:blip r:embed="rId3"/>
          <a:srcRect l="1683" t="2778" r="1252" b="2266"/>
          <a:stretch/>
        </p:blipFill>
        <p:spPr>
          <a:xfrm>
            <a:off x="5962650" y="2333841"/>
            <a:ext cx="6143626" cy="26581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76581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a:spLocks/>
          </p:cNvSpPr>
          <p:nvPr/>
        </p:nvSpPr>
        <p:spPr>
          <a:xfrm>
            <a:off x="612000" y="611999"/>
            <a:ext cx="10968000" cy="563400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a:spLocks noChangeAspect="1"/>
          </p:cNvSpPr>
          <p:nvPr/>
        </p:nvSpPr>
        <p:spPr>
          <a:xfrm>
            <a:off x="11580000" y="-1"/>
            <a:ext cx="612000" cy="612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Заголовок 9"/>
          <p:cNvSpPr>
            <a:spLocks noGrp="1"/>
          </p:cNvSpPr>
          <p:nvPr>
            <p:ph type="title"/>
          </p:nvPr>
        </p:nvSpPr>
        <p:spPr>
          <a:xfrm>
            <a:off x="611999" y="611999"/>
            <a:ext cx="6284101" cy="670312"/>
          </a:xfrm>
        </p:spPr>
        <p:txBody>
          <a:bodyPr>
            <a:normAutofit/>
          </a:bodyPr>
          <a:lstStyle/>
          <a:p>
            <a:pPr algn="ctr"/>
            <a:r>
              <a:rPr lang="ru-RU" b="1" dirty="0" smtClean="0">
                <a:latin typeface="Times New Roman" panose="02020603050405020304" pitchFamily="18" charset="0"/>
                <a:cs typeface="Times New Roman" panose="02020603050405020304" pitchFamily="18" charset="0"/>
              </a:rPr>
              <a:t>Итеративная (</a:t>
            </a:r>
            <a:r>
              <a:rPr lang="en-US" b="1" dirty="0" smtClean="0">
                <a:latin typeface="Times New Roman" panose="02020603050405020304" pitchFamily="18" charset="0"/>
                <a:cs typeface="Times New Roman" panose="02020603050405020304" pitchFamily="18" charset="0"/>
              </a:rPr>
              <a:t>Iterative Model)</a:t>
            </a:r>
            <a:endParaRPr lang="ru-RU" b="1" dirty="0">
              <a:latin typeface="Times New Roman" panose="02020603050405020304" pitchFamily="18" charset="0"/>
              <a:cs typeface="Times New Roman" panose="02020603050405020304" pitchFamily="18" charset="0"/>
            </a:endParaRPr>
          </a:p>
        </p:txBody>
      </p:sp>
      <p:sp>
        <p:nvSpPr>
          <p:cNvPr id="11" name="Объект 10"/>
          <p:cNvSpPr>
            <a:spLocks noGrp="1"/>
          </p:cNvSpPr>
          <p:nvPr>
            <p:ph idx="1"/>
          </p:nvPr>
        </p:nvSpPr>
        <p:spPr>
          <a:xfrm>
            <a:off x="6035040" y="611999"/>
            <a:ext cx="5544960" cy="5634001"/>
          </a:xfrm>
        </p:spPr>
        <p:txBody>
          <a:bodyPr/>
          <a:lstStyle/>
          <a:p>
            <a:pPr marL="0" indent="0">
              <a:buNone/>
            </a:pPr>
            <a:endParaRPr lang="ru-RU" dirty="0" smtClean="0"/>
          </a:p>
          <a:p>
            <a:pPr marL="0" indent="0">
              <a:buNone/>
            </a:pPr>
            <a:endParaRPr lang="ru-RU" dirty="0"/>
          </a:p>
        </p:txBody>
      </p:sp>
      <p:sp>
        <p:nvSpPr>
          <p:cNvPr id="12" name="Текст 11"/>
          <p:cNvSpPr>
            <a:spLocks noGrp="1"/>
          </p:cNvSpPr>
          <p:nvPr>
            <p:ph type="body" sz="half" idx="2"/>
          </p:nvPr>
        </p:nvSpPr>
        <p:spPr>
          <a:xfrm>
            <a:off x="7624650" y="1299465"/>
            <a:ext cx="3849069" cy="436613"/>
          </a:xfrm>
        </p:spPr>
        <p:txBody>
          <a:bodyPr>
            <a:noAutofit/>
          </a:bodyPr>
          <a:lstStyle/>
          <a:p>
            <a:r>
              <a:rPr lang="ru-RU" sz="2400" dirty="0" smtClean="0">
                <a:solidFill>
                  <a:srgbClr val="7030A0"/>
                </a:solidFill>
                <a:latin typeface="Times New Roman" panose="02020603050405020304" pitchFamily="18" charset="0"/>
                <a:cs typeface="Times New Roman" panose="02020603050405020304" pitchFamily="18" charset="0"/>
              </a:rPr>
              <a:t>Традиционная методология</a:t>
            </a:r>
            <a:endParaRPr lang="ru-RU" sz="2400" dirty="0">
              <a:solidFill>
                <a:srgbClr val="7030A0"/>
              </a:solidFill>
              <a:latin typeface="Times New Roman" panose="02020603050405020304" pitchFamily="18" charset="0"/>
              <a:cs typeface="Times New Roman" panose="02020603050405020304" pitchFamily="18" charset="0"/>
            </a:endParaRPr>
          </a:p>
        </p:txBody>
      </p:sp>
      <p:sp>
        <p:nvSpPr>
          <p:cNvPr id="14" name="Прямоугольник 13"/>
          <p:cNvSpPr>
            <a:spLocks/>
          </p:cNvSpPr>
          <p:nvPr/>
        </p:nvSpPr>
        <p:spPr>
          <a:xfrm rot="16200000">
            <a:off x="683012" y="1993154"/>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Текст 11"/>
          <p:cNvSpPr txBox="1">
            <a:spLocks/>
          </p:cNvSpPr>
          <p:nvPr/>
        </p:nvSpPr>
        <p:spPr>
          <a:xfrm>
            <a:off x="1232038" y="1302067"/>
            <a:ext cx="4430850" cy="199426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Разрабатываемая часть функционала становится базой для дальнейшей разработки и проработки требований.</a:t>
            </a:r>
          </a:p>
          <a:p>
            <a:pPr algn="just"/>
            <a:r>
              <a:rPr lang="ru-RU" sz="2400" dirty="0" smtClean="0">
                <a:latin typeface="Times New Roman" panose="02020603050405020304" pitchFamily="18" charset="0"/>
                <a:cs typeface="Times New Roman" panose="02020603050405020304" pitchFamily="18" charset="0"/>
              </a:rPr>
              <a:t>Процесс повторяется.</a:t>
            </a:r>
            <a:endParaRPr lang="ru-RU" sz="3200" dirty="0">
              <a:latin typeface="Times New Roman" panose="02020603050405020304" pitchFamily="18" charset="0"/>
              <a:cs typeface="Times New Roman" panose="02020603050405020304" pitchFamily="18" charset="0"/>
            </a:endParaRPr>
          </a:p>
        </p:txBody>
      </p:sp>
      <p:sp>
        <p:nvSpPr>
          <p:cNvPr id="20" name="Прямоугольник 19"/>
          <p:cNvSpPr>
            <a:spLocks/>
          </p:cNvSpPr>
          <p:nvPr/>
        </p:nvSpPr>
        <p:spPr>
          <a:xfrm rot="16200000">
            <a:off x="683013" y="3688077"/>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11"/>
          <p:cNvSpPr txBox="1">
            <a:spLocks/>
          </p:cNvSpPr>
          <p:nvPr/>
        </p:nvSpPr>
        <p:spPr>
          <a:xfrm>
            <a:off x="1232039" y="3315860"/>
            <a:ext cx="4430850" cy="79015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Версия может быть с багами, но главное, чтобы она работала.</a:t>
            </a:r>
            <a:endParaRPr lang="ru-RU" sz="3200" dirty="0">
              <a:latin typeface="Times New Roman" panose="02020603050405020304" pitchFamily="18" charset="0"/>
              <a:cs typeface="Times New Roman" panose="02020603050405020304" pitchFamily="18" charset="0"/>
            </a:endParaRPr>
          </a:p>
        </p:txBody>
      </p:sp>
      <p:sp>
        <p:nvSpPr>
          <p:cNvPr id="17" name="Прямоугольник 16"/>
          <p:cNvSpPr>
            <a:spLocks/>
          </p:cNvSpPr>
          <p:nvPr/>
        </p:nvSpPr>
        <p:spPr>
          <a:xfrm rot="16200000">
            <a:off x="683013" y="4734999"/>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Текст 11"/>
          <p:cNvSpPr txBox="1">
            <a:spLocks/>
          </p:cNvSpPr>
          <p:nvPr/>
        </p:nvSpPr>
        <p:spPr>
          <a:xfrm>
            <a:off x="1232038" y="4183512"/>
            <a:ext cx="4430850" cy="115122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Требования полные, но не точные. Каждый раз обновляются.</a:t>
            </a:r>
            <a:endParaRPr lang="ru-RU" sz="3200" dirty="0">
              <a:latin typeface="Times New Roman" panose="02020603050405020304" pitchFamily="18" charset="0"/>
              <a:cs typeface="Times New Roman" panose="02020603050405020304" pitchFamily="18" charset="0"/>
            </a:endParaRPr>
          </a:p>
        </p:txBody>
      </p:sp>
      <p:pic>
        <p:nvPicPr>
          <p:cNvPr id="3" name="Рисунок 2"/>
          <p:cNvPicPr>
            <a:picLocks noChangeAspect="1"/>
          </p:cNvPicPr>
          <p:nvPr/>
        </p:nvPicPr>
        <p:blipFill>
          <a:blip r:embed="rId3"/>
          <a:stretch>
            <a:fillRect/>
          </a:stretch>
        </p:blipFill>
        <p:spPr>
          <a:xfrm>
            <a:off x="6070911" y="1762292"/>
            <a:ext cx="5410935" cy="4162258"/>
          </a:xfrm>
          <a:prstGeom prst="rect">
            <a:avLst/>
          </a:prstGeom>
          <a:ln>
            <a:noFill/>
          </a:ln>
          <a:effectLst>
            <a:outerShdw blurRad="292100" dist="139700" dir="2700000" algn="tl" rotWithShape="0">
              <a:srgbClr val="333333">
                <a:alpha val="65000"/>
              </a:srgbClr>
            </a:outerShdw>
          </a:effectLst>
        </p:spPr>
      </p:pic>
      <p:sp>
        <p:nvSpPr>
          <p:cNvPr id="19" name="Прямоугольник 18"/>
          <p:cNvSpPr>
            <a:spLocks/>
          </p:cNvSpPr>
          <p:nvPr/>
        </p:nvSpPr>
        <p:spPr>
          <a:xfrm rot="16200000">
            <a:off x="683012" y="5730413"/>
            <a:ext cx="648000"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Текст 11"/>
          <p:cNvSpPr txBox="1">
            <a:spLocks/>
          </p:cNvSpPr>
          <p:nvPr/>
        </p:nvSpPr>
        <p:spPr>
          <a:xfrm>
            <a:off x="1232038" y="5358196"/>
            <a:ext cx="4430850" cy="79015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ru-RU" sz="2400" dirty="0" smtClean="0">
                <a:latin typeface="Times New Roman" panose="02020603050405020304" pitchFamily="18" charset="0"/>
                <a:cs typeface="Times New Roman" panose="02020603050405020304" pitchFamily="18" charset="0"/>
              </a:rPr>
              <a:t>Четкое представление конечного результата.</a:t>
            </a:r>
            <a:endParaRPr lang="ru-RU"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1003132"/>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1172</TotalTime>
  <Words>1036</Words>
  <Application>Microsoft Office PowerPoint</Application>
  <PresentationFormat>Широкоэкранный</PresentationFormat>
  <Paragraphs>152</Paragraphs>
  <Slides>23</Slides>
  <Notes>16</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23</vt:i4>
      </vt:variant>
    </vt:vector>
  </HeadingPairs>
  <TitlesOfParts>
    <vt:vector size="28" baseType="lpstr">
      <vt:lpstr>Arial</vt:lpstr>
      <vt:lpstr>Calibri</vt:lpstr>
      <vt:lpstr>Calibri Light</vt:lpstr>
      <vt:lpstr>Times New Roman</vt:lpstr>
      <vt:lpstr>Тема Office</vt:lpstr>
      <vt:lpstr>Методологии Scrum</vt:lpstr>
      <vt:lpstr>Презентация PowerPoint</vt:lpstr>
      <vt:lpstr>Презентация PowerPoint</vt:lpstr>
      <vt:lpstr>Презентация PowerPoint</vt:lpstr>
      <vt:lpstr>Традиционные методологии</vt:lpstr>
      <vt:lpstr>Каскадная модель (waterfall)</vt:lpstr>
      <vt:lpstr>Прототипирование (Prototype Model)</vt:lpstr>
      <vt:lpstr>Мульти-водопад (Incremental Model)</vt:lpstr>
      <vt:lpstr>Итеративная (Iterative Model)</vt:lpstr>
      <vt:lpstr>Спиральная (Spiral Model)</vt:lpstr>
      <vt:lpstr>Быстрая разработка приложений (RAD Model)</vt:lpstr>
      <vt:lpstr>Разработка через тестирование (V-Model)</vt:lpstr>
      <vt:lpstr>Выводы</vt:lpstr>
      <vt:lpstr>Гибкие методологии</vt:lpstr>
      <vt:lpstr>Agile</vt:lpstr>
      <vt:lpstr>Презентация PowerPoint</vt:lpstr>
      <vt:lpstr>Основные манифесты (ценности)</vt:lpstr>
      <vt:lpstr>+ и – </vt:lpstr>
      <vt:lpstr>Презентация PowerPoint</vt:lpstr>
      <vt:lpstr>Scrum</vt:lpstr>
      <vt:lpstr>Scrum</vt:lpstr>
      <vt:lpstr>Kanban</vt:lpstr>
      <vt:lpstr>Выводы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Управление проектом Методологии Scrum</dc:title>
  <dc:creator>user</dc:creator>
  <cp:lastModifiedBy>user</cp:lastModifiedBy>
  <cp:revision>34</cp:revision>
  <dcterms:created xsi:type="dcterms:W3CDTF">2024-11-08T20:02:35Z</dcterms:created>
  <dcterms:modified xsi:type="dcterms:W3CDTF">2024-12-07T07:35:42Z</dcterms:modified>
</cp:coreProperties>
</file>